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8"/>
  </p:notesMasterIdLst>
  <p:sldIdLst>
    <p:sldId id="257" r:id="rId2"/>
    <p:sldId id="296" r:id="rId3"/>
    <p:sldId id="268" r:id="rId4"/>
    <p:sldId id="297" r:id="rId5"/>
    <p:sldId id="299" r:id="rId6"/>
    <p:sldId id="300" r:id="rId7"/>
    <p:sldId id="301" r:id="rId8"/>
    <p:sldId id="302" r:id="rId9"/>
    <p:sldId id="271" r:id="rId10"/>
    <p:sldId id="269" r:id="rId11"/>
    <p:sldId id="272" r:id="rId12"/>
    <p:sldId id="273" r:id="rId13"/>
    <p:sldId id="280" r:id="rId14"/>
    <p:sldId id="274" r:id="rId15"/>
    <p:sldId id="281" r:id="rId16"/>
    <p:sldId id="275" r:id="rId17"/>
    <p:sldId id="290" r:id="rId18"/>
    <p:sldId id="287" r:id="rId19"/>
    <p:sldId id="276" r:id="rId20"/>
    <p:sldId id="303" r:id="rId21"/>
    <p:sldId id="282" r:id="rId22"/>
    <p:sldId id="283" r:id="rId23"/>
    <p:sldId id="286" r:id="rId24"/>
    <p:sldId id="288" r:id="rId25"/>
    <p:sldId id="277" r:id="rId26"/>
    <p:sldId id="294" r:id="rId27"/>
    <p:sldId id="278" r:id="rId28"/>
    <p:sldId id="279" r:id="rId29"/>
    <p:sldId id="289" r:id="rId30"/>
    <p:sldId id="291" r:id="rId31"/>
    <p:sldId id="264" r:id="rId32"/>
    <p:sldId id="265" r:id="rId33"/>
    <p:sldId id="284" r:id="rId34"/>
    <p:sldId id="292" r:id="rId35"/>
    <p:sldId id="295" r:id="rId36"/>
    <p:sldId id="261"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9C9"/>
    <a:srgbClr val="82ABBC"/>
    <a:srgbClr val="C0D5DD"/>
    <a:srgbClr val="FFB600"/>
    <a:srgbClr val="515254"/>
    <a:srgbClr val="E6E7E8"/>
    <a:srgbClr val="00617F"/>
    <a:srgbClr val="E5ECEF"/>
    <a:srgbClr val="77787B"/>
    <a:srgbClr val="4285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779" autoAdjust="0"/>
    <p:restoredTop sz="86743" autoAdjust="0"/>
  </p:normalViewPr>
  <p:slideViewPr>
    <p:cSldViewPr snapToGrid="0">
      <p:cViewPr varScale="1">
        <p:scale>
          <a:sx n="88" d="100"/>
          <a:sy n="88" d="100"/>
        </p:scale>
        <p:origin x="768" y="306"/>
      </p:cViewPr>
      <p:guideLst/>
    </p:cSldViewPr>
  </p:slideViewPr>
  <p:notesTextViewPr>
    <p:cViewPr>
      <p:scale>
        <a:sx n="1" d="1"/>
        <a:sy n="1" d="1"/>
      </p:scale>
      <p:origin x="0" y="0"/>
    </p:cViewPr>
  </p:notesTextViewPr>
  <p:sorterViewPr>
    <p:cViewPr>
      <p:scale>
        <a:sx n="100" d="100"/>
        <a:sy n="100" d="100"/>
      </p:scale>
      <p:origin x="0" y="-21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8123AF-DE5D-418C-A765-533F5F78D66F}" type="datetimeFigureOut">
              <a:rPr lang="en-US" smtClean="0"/>
              <a:t>9/26/2025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593F12-556D-41FA-8011-8AB9291F1A88}" type="slidenum">
              <a:rPr lang="en-US" smtClean="0"/>
              <a:t>‹#›</a:t>
            </a:fld>
            <a:endParaRPr lang="en-US"/>
          </a:p>
        </p:txBody>
      </p:sp>
    </p:spTree>
    <p:extLst>
      <p:ext uri="{BB962C8B-B14F-4D97-AF65-F5344CB8AC3E}">
        <p14:creationId xmlns:p14="http://schemas.microsoft.com/office/powerpoint/2010/main" val="1897153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593F12-556D-41FA-8011-8AB9291F1A88}" type="slidenum">
              <a:rPr lang="en-US" smtClean="0"/>
              <a:t>3</a:t>
            </a:fld>
            <a:endParaRPr lang="en-US"/>
          </a:p>
        </p:txBody>
      </p:sp>
    </p:spTree>
    <p:extLst>
      <p:ext uri="{BB962C8B-B14F-4D97-AF65-F5344CB8AC3E}">
        <p14:creationId xmlns:p14="http://schemas.microsoft.com/office/powerpoint/2010/main" val="3126618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A2167-CFD8-B17A-2630-B199D1CAAE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896363-297D-2EBA-DE47-FE44B6A14C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3058C4-4220-C249-57CE-7C4E6047EBB8}"/>
              </a:ext>
            </a:extLst>
          </p:cNvPr>
          <p:cNvSpPr>
            <a:spLocks noGrp="1"/>
          </p:cNvSpPr>
          <p:nvPr>
            <p:ph type="body" idx="1"/>
          </p:nvPr>
        </p:nvSpPr>
        <p:spPr/>
        <p:txBody>
          <a:bodyPr/>
          <a:lstStyle/>
          <a:p>
            <a:pPr marL="228600" marR="0" lvl="0" indent="-228600">
              <a:buFont typeface="Wingdings" panose="05000000000000000000" pitchFamily="2" charset="2"/>
              <a:buChar char=""/>
            </a:pPr>
            <a:r>
              <a:rPr lang="en-US" sz="1100" dirty="0">
                <a:effectLst/>
                <a:latin typeface="Times New Roman" panose="02020603050405020304" pitchFamily="18" charset="0"/>
                <a:ea typeface="Times New Roman" panose="02020603050405020304" pitchFamily="18" charset="0"/>
              </a:rPr>
              <a:t>8.6 ac-ft of additional storage</a:t>
            </a:r>
          </a:p>
          <a:p>
            <a:pPr marL="228600" marR="0" lvl="0" indent="-228600">
              <a:buFont typeface="Wingdings" panose="05000000000000000000" pitchFamily="2" charset="2"/>
              <a:buChar char=""/>
            </a:pPr>
            <a:r>
              <a:rPr lang="en-US" sz="1100" dirty="0">
                <a:effectLst/>
                <a:latin typeface="Times New Roman" panose="02020603050405020304" pitchFamily="18" charset="0"/>
                <a:ea typeface="Times New Roman" panose="02020603050405020304" pitchFamily="18" charset="0"/>
              </a:rPr>
              <a:t>Decreases the Peak 100 HGL on </a:t>
            </a:r>
            <a:r>
              <a:rPr lang="en-US" sz="1100" dirty="0" err="1">
                <a:effectLst/>
                <a:latin typeface="Times New Roman" panose="02020603050405020304" pitchFamily="18" charset="0"/>
                <a:ea typeface="Times New Roman" panose="02020603050405020304" pitchFamily="18" charset="0"/>
              </a:rPr>
              <a:t>Schocalog</a:t>
            </a:r>
            <a:endParaRPr lang="en-US" sz="1100" dirty="0">
              <a:effectLst/>
              <a:latin typeface="Times New Roman" panose="02020603050405020304" pitchFamily="18" charset="0"/>
              <a:ea typeface="Times New Roman" panose="02020603050405020304" pitchFamily="18" charset="0"/>
            </a:endParaRPr>
          </a:p>
          <a:p>
            <a:pPr marL="685800" marR="0" lvl="1" indent="-228600">
              <a:buFont typeface="Symbol" panose="05050102010706020507" pitchFamily="18" charset="2"/>
              <a:buChar char=""/>
            </a:pPr>
            <a:r>
              <a:rPr lang="en-US" sz="1100" b="1" dirty="0">
                <a:effectLst/>
                <a:latin typeface="Times New Roman" panose="02020603050405020304" pitchFamily="18" charset="0"/>
                <a:ea typeface="Times New Roman" panose="02020603050405020304" pitchFamily="18" charset="0"/>
              </a:rPr>
              <a:t>West:</a:t>
            </a:r>
            <a:r>
              <a:rPr lang="en-US" sz="1100" dirty="0">
                <a:effectLst/>
                <a:latin typeface="Times New Roman" panose="02020603050405020304" pitchFamily="18" charset="0"/>
                <a:ea typeface="Times New Roman" panose="02020603050405020304" pitchFamily="18" charset="0"/>
              </a:rPr>
              <a:t> reduction of ~ 2.53 feet at Cleveland-Massillon Culvert</a:t>
            </a:r>
          </a:p>
          <a:p>
            <a:pPr marL="685800" marR="0" lvl="1" indent="-228600">
              <a:buFont typeface="Symbol" panose="05050102010706020507" pitchFamily="18" charset="2"/>
              <a:buChar char=""/>
            </a:pPr>
            <a:r>
              <a:rPr lang="en-US" sz="1100" b="1" dirty="0">
                <a:effectLst/>
                <a:latin typeface="Times New Roman" panose="02020603050405020304" pitchFamily="18" charset="0"/>
                <a:ea typeface="Times New Roman" panose="02020603050405020304" pitchFamily="18" charset="0"/>
              </a:rPr>
              <a:t>East</a:t>
            </a:r>
            <a:r>
              <a:rPr lang="en-US" sz="1100" dirty="0">
                <a:effectLst/>
                <a:latin typeface="Times New Roman" panose="02020603050405020304" pitchFamily="18" charset="0"/>
                <a:ea typeface="Times New Roman" panose="02020603050405020304" pitchFamily="18" charset="0"/>
              </a:rPr>
              <a:t>: reduction of 2 feet at Elgin</a:t>
            </a:r>
          </a:p>
          <a:p>
            <a:endParaRPr lang="en-US" dirty="0"/>
          </a:p>
        </p:txBody>
      </p:sp>
      <p:sp>
        <p:nvSpPr>
          <p:cNvPr id="4" name="Slide Number Placeholder 3">
            <a:extLst>
              <a:ext uri="{FF2B5EF4-FFF2-40B4-BE49-F238E27FC236}">
                <a16:creationId xmlns:a16="http://schemas.microsoft.com/office/drawing/2014/main" id="{283A9B7A-AC50-63C7-78BA-CAD2C6AE69D9}"/>
              </a:ext>
            </a:extLst>
          </p:cNvPr>
          <p:cNvSpPr>
            <a:spLocks noGrp="1"/>
          </p:cNvSpPr>
          <p:nvPr>
            <p:ph type="sldNum" sz="quarter" idx="5"/>
          </p:nvPr>
        </p:nvSpPr>
        <p:spPr/>
        <p:txBody>
          <a:bodyPr/>
          <a:lstStyle/>
          <a:p>
            <a:fld id="{44593F12-556D-41FA-8011-8AB9291F1A88}" type="slidenum">
              <a:rPr lang="en-US" smtClean="0"/>
              <a:t>12</a:t>
            </a:fld>
            <a:endParaRPr lang="en-US"/>
          </a:p>
        </p:txBody>
      </p:sp>
    </p:spTree>
    <p:extLst>
      <p:ext uri="{BB962C8B-B14F-4D97-AF65-F5344CB8AC3E}">
        <p14:creationId xmlns:p14="http://schemas.microsoft.com/office/powerpoint/2010/main" val="2884919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B0805-1834-C288-E2DC-5A260FD750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3C4A77-0584-F96A-2BED-1560CE4499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5E88E5-02AE-7108-CF63-F8D7DBB5135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58EF87-EE0B-3B37-2A2C-F23CDBF11FF4}"/>
              </a:ext>
            </a:extLst>
          </p:cNvPr>
          <p:cNvSpPr>
            <a:spLocks noGrp="1"/>
          </p:cNvSpPr>
          <p:nvPr>
            <p:ph type="sldNum" sz="quarter" idx="5"/>
          </p:nvPr>
        </p:nvSpPr>
        <p:spPr/>
        <p:txBody>
          <a:bodyPr/>
          <a:lstStyle/>
          <a:p>
            <a:fld id="{44593F12-556D-41FA-8011-8AB9291F1A88}" type="slidenum">
              <a:rPr lang="en-US" smtClean="0"/>
              <a:t>13</a:t>
            </a:fld>
            <a:endParaRPr lang="en-US"/>
          </a:p>
        </p:txBody>
      </p:sp>
    </p:spTree>
    <p:extLst>
      <p:ext uri="{BB962C8B-B14F-4D97-AF65-F5344CB8AC3E}">
        <p14:creationId xmlns:p14="http://schemas.microsoft.com/office/powerpoint/2010/main" val="820480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3716F-6317-B6C5-7272-B5C073E293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5E680F-D462-659A-1779-DAEABD8536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21CCE3-D83F-F083-847A-D9CA3CE0273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A05144B-DDEF-D054-BAF1-C18BBFDE528B}"/>
              </a:ext>
            </a:extLst>
          </p:cNvPr>
          <p:cNvSpPr>
            <a:spLocks noGrp="1"/>
          </p:cNvSpPr>
          <p:nvPr>
            <p:ph type="sldNum" sz="quarter" idx="5"/>
          </p:nvPr>
        </p:nvSpPr>
        <p:spPr/>
        <p:txBody>
          <a:bodyPr/>
          <a:lstStyle/>
          <a:p>
            <a:fld id="{44593F12-556D-41FA-8011-8AB9291F1A88}" type="slidenum">
              <a:rPr lang="en-US" smtClean="0"/>
              <a:t>14</a:t>
            </a:fld>
            <a:endParaRPr lang="en-US"/>
          </a:p>
        </p:txBody>
      </p:sp>
    </p:spTree>
    <p:extLst>
      <p:ext uri="{BB962C8B-B14F-4D97-AF65-F5344CB8AC3E}">
        <p14:creationId xmlns:p14="http://schemas.microsoft.com/office/powerpoint/2010/main" val="516484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80BBC-DCAC-1A62-895D-BB0457137B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0676BA-6C57-1353-3DA2-F593DE66EB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B7BBF7-592B-DCF0-09BF-95D0EB6C5FD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629DB24-2159-518C-4215-93829D001FE0}"/>
              </a:ext>
            </a:extLst>
          </p:cNvPr>
          <p:cNvSpPr>
            <a:spLocks noGrp="1"/>
          </p:cNvSpPr>
          <p:nvPr>
            <p:ph type="sldNum" sz="quarter" idx="5"/>
          </p:nvPr>
        </p:nvSpPr>
        <p:spPr/>
        <p:txBody>
          <a:bodyPr/>
          <a:lstStyle/>
          <a:p>
            <a:fld id="{44593F12-556D-41FA-8011-8AB9291F1A88}" type="slidenum">
              <a:rPr lang="en-US" smtClean="0"/>
              <a:t>15</a:t>
            </a:fld>
            <a:endParaRPr lang="en-US"/>
          </a:p>
        </p:txBody>
      </p:sp>
    </p:spTree>
    <p:extLst>
      <p:ext uri="{BB962C8B-B14F-4D97-AF65-F5344CB8AC3E}">
        <p14:creationId xmlns:p14="http://schemas.microsoft.com/office/powerpoint/2010/main" val="1654740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1668E-651D-5A39-CC6F-4C8E30611C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BB884C-D4A1-E3D4-B5DF-228B8EA9E6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21E6FA-C966-0436-F5D6-F4E93F1371A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1541E34-9250-1D9D-EBB5-AFA0B561530F}"/>
              </a:ext>
            </a:extLst>
          </p:cNvPr>
          <p:cNvSpPr>
            <a:spLocks noGrp="1"/>
          </p:cNvSpPr>
          <p:nvPr>
            <p:ph type="sldNum" sz="quarter" idx="5"/>
          </p:nvPr>
        </p:nvSpPr>
        <p:spPr/>
        <p:txBody>
          <a:bodyPr/>
          <a:lstStyle/>
          <a:p>
            <a:fld id="{44593F12-556D-41FA-8011-8AB9291F1A88}" type="slidenum">
              <a:rPr lang="en-US" smtClean="0"/>
              <a:t>16</a:t>
            </a:fld>
            <a:endParaRPr lang="en-US"/>
          </a:p>
        </p:txBody>
      </p:sp>
    </p:spTree>
    <p:extLst>
      <p:ext uri="{BB962C8B-B14F-4D97-AF65-F5344CB8AC3E}">
        <p14:creationId xmlns:p14="http://schemas.microsoft.com/office/powerpoint/2010/main" val="681790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FF4A1-8844-4443-E15B-24F9111F0D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8FFD78-4BF7-DFCA-0C8C-67CD41D910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64BD94-3E69-DA4D-5FC7-295B1C48AF6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A4EB358-20ED-D1B9-0676-5FB504804EE5}"/>
              </a:ext>
            </a:extLst>
          </p:cNvPr>
          <p:cNvSpPr>
            <a:spLocks noGrp="1"/>
          </p:cNvSpPr>
          <p:nvPr>
            <p:ph type="sldNum" sz="quarter" idx="5"/>
          </p:nvPr>
        </p:nvSpPr>
        <p:spPr/>
        <p:txBody>
          <a:bodyPr/>
          <a:lstStyle/>
          <a:p>
            <a:fld id="{44593F12-556D-41FA-8011-8AB9291F1A88}" type="slidenum">
              <a:rPr lang="en-US" smtClean="0"/>
              <a:t>17</a:t>
            </a:fld>
            <a:endParaRPr lang="en-US"/>
          </a:p>
        </p:txBody>
      </p:sp>
    </p:spTree>
    <p:extLst>
      <p:ext uri="{BB962C8B-B14F-4D97-AF65-F5344CB8AC3E}">
        <p14:creationId xmlns:p14="http://schemas.microsoft.com/office/powerpoint/2010/main" val="1031714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B2D1B-02E0-12D7-71B4-DF3C61613A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6E43E2-A636-D8C3-20CC-8E3A5B67DB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300F11-FB88-0BAB-A90F-00B5A5B07D1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F360FCF-D393-24E3-F03D-398D0E0AD42F}"/>
              </a:ext>
            </a:extLst>
          </p:cNvPr>
          <p:cNvSpPr>
            <a:spLocks noGrp="1"/>
          </p:cNvSpPr>
          <p:nvPr>
            <p:ph type="sldNum" sz="quarter" idx="5"/>
          </p:nvPr>
        </p:nvSpPr>
        <p:spPr/>
        <p:txBody>
          <a:bodyPr/>
          <a:lstStyle/>
          <a:p>
            <a:fld id="{44593F12-556D-41FA-8011-8AB9291F1A88}" type="slidenum">
              <a:rPr lang="en-US" smtClean="0"/>
              <a:t>18</a:t>
            </a:fld>
            <a:endParaRPr lang="en-US"/>
          </a:p>
        </p:txBody>
      </p:sp>
    </p:spTree>
    <p:extLst>
      <p:ext uri="{BB962C8B-B14F-4D97-AF65-F5344CB8AC3E}">
        <p14:creationId xmlns:p14="http://schemas.microsoft.com/office/powerpoint/2010/main" val="16408902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7ED6B-6F6A-0447-D59D-C80B2EB9C8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CDAD71-B81E-BDAB-AD44-E4BAC27E09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EFAD88-1D00-982F-C56D-58BFE28687BE}"/>
              </a:ext>
            </a:extLst>
          </p:cNvPr>
          <p:cNvSpPr>
            <a:spLocks noGrp="1"/>
          </p:cNvSpPr>
          <p:nvPr>
            <p:ph type="body" idx="1"/>
          </p:nvPr>
        </p:nvSpPr>
        <p:spPr/>
        <p:txBody>
          <a:bodyPr/>
          <a:lstStyle/>
          <a:p>
            <a:r>
              <a:rPr lang="en-US" dirty="0"/>
              <a:t>We wanted to integrate the feeling of Fairlawn throughout the Prese4rve, that meant review the existing conditions, colors, architectural styles and materials around the city. </a:t>
            </a:r>
          </a:p>
        </p:txBody>
      </p:sp>
      <p:sp>
        <p:nvSpPr>
          <p:cNvPr id="4" name="Slide Number Placeholder 3">
            <a:extLst>
              <a:ext uri="{FF2B5EF4-FFF2-40B4-BE49-F238E27FC236}">
                <a16:creationId xmlns:a16="http://schemas.microsoft.com/office/drawing/2014/main" id="{14845C2E-7E9E-E978-B880-940C8FE38209}"/>
              </a:ext>
            </a:extLst>
          </p:cNvPr>
          <p:cNvSpPr>
            <a:spLocks noGrp="1"/>
          </p:cNvSpPr>
          <p:nvPr>
            <p:ph type="sldNum" sz="quarter" idx="5"/>
          </p:nvPr>
        </p:nvSpPr>
        <p:spPr/>
        <p:txBody>
          <a:bodyPr/>
          <a:lstStyle/>
          <a:p>
            <a:fld id="{44593F12-556D-41FA-8011-8AB9291F1A88}" type="slidenum">
              <a:rPr lang="en-US" smtClean="0"/>
              <a:t>19</a:t>
            </a:fld>
            <a:endParaRPr lang="en-US"/>
          </a:p>
        </p:txBody>
      </p:sp>
    </p:spTree>
    <p:extLst>
      <p:ext uri="{BB962C8B-B14F-4D97-AF65-F5344CB8AC3E}">
        <p14:creationId xmlns:p14="http://schemas.microsoft.com/office/powerpoint/2010/main" val="2861725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621AF-BC6C-2451-0218-D4ABABEFF7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799D43-9BBB-9BF9-FF06-F926A818BC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653537-260A-1A26-676C-4CA7ECFC3B3A}"/>
              </a:ext>
            </a:extLst>
          </p:cNvPr>
          <p:cNvSpPr>
            <a:spLocks noGrp="1"/>
          </p:cNvSpPr>
          <p:nvPr>
            <p:ph type="body" idx="1"/>
          </p:nvPr>
        </p:nvSpPr>
        <p:spPr/>
        <p:txBody>
          <a:bodyPr/>
          <a:lstStyle/>
          <a:p>
            <a:r>
              <a:rPr lang="en-US" dirty="0"/>
              <a:t>We wanted to integrate the feeling of Fairlawn throughout the Prese4rve, that meant review the existing conditions, colors, architectural styles and materials around the city. </a:t>
            </a:r>
          </a:p>
        </p:txBody>
      </p:sp>
      <p:sp>
        <p:nvSpPr>
          <p:cNvPr id="4" name="Slide Number Placeholder 3">
            <a:extLst>
              <a:ext uri="{FF2B5EF4-FFF2-40B4-BE49-F238E27FC236}">
                <a16:creationId xmlns:a16="http://schemas.microsoft.com/office/drawing/2014/main" id="{1BF7CD1F-00E8-9245-71AB-A06BBD186808}"/>
              </a:ext>
            </a:extLst>
          </p:cNvPr>
          <p:cNvSpPr>
            <a:spLocks noGrp="1"/>
          </p:cNvSpPr>
          <p:nvPr>
            <p:ph type="sldNum" sz="quarter" idx="5"/>
          </p:nvPr>
        </p:nvSpPr>
        <p:spPr/>
        <p:txBody>
          <a:bodyPr/>
          <a:lstStyle/>
          <a:p>
            <a:fld id="{44593F12-556D-41FA-8011-8AB9291F1A88}" type="slidenum">
              <a:rPr lang="en-US" smtClean="0"/>
              <a:t>20</a:t>
            </a:fld>
            <a:endParaRPr lang="en-US"/>
          </a:p>
        </p:txBody>
      </p:sp>
    </p:spTree>
    <p:extLst>
      <p:ext uri="{BB962C8B-B14F-4D97-AF65-F5344CB8AC3E}">
        <p14:creationId xmlns:p14="http://schemas.microsoft.com/office/powerpoint/2010/main" val="22916192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BE1CA-0139-3A2E-C97F-324F54EA46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DF62F1-1E3F-55D9-F199-4CDFDF81F3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C555EB-9014-BEED-1D2A-D392F729F1A6}"/>
              </a:ext>
            </a:extLst>
          </p:cNvPr>
          <p:cNvSpPr>
            <a:spLocks noGrp="1"/>
          </p:cNvSpPr>
          <p:nvPr>
            <p:ph type="body" idx="1"/>
          </p:nvPr>
        </p:nvSpPr>
        <p:spPr/>
        <p:txBody>
          <a:bodyPr/>
          <a:lstStyle/>
          <a:p>
            <a:r>
              <a:rPr lang="en-US" dirty="0"/>
              <a:t>We wanted to integrate the feeling of Fairlawn throughout the Prese4rve, that meant review the existing conditions, colors, architectural styles and materials around the city. </a:t>
            </a:r>
          </a:p>
        </p:txBody>
      </p:sp>
      <p:sp>
        <p:nvSpPr>
          <p:cNvPr id="4" name="Slide Number Placeholder 3">
            <a:extLst>
              <a:ext uri="{FF2B5EF4-FFF2-40B4-BE49-F238E27FC236}">
                <a16:creationId xmlns:a16="http://schemas.microsoft.com/office/drawing/2014/main" id="{72585092-4496-A83F-5A1E-02E87C2A7BEB}"/>
              </a:ext>
            </a:extLst>
          </p:cNvPr>
          <p:cNvSpPr>
            <a:spLocks noGrp="1"/>
          </p:cNvSpPr>
          <p:nvPr>
            <p:ph type="sldNum" sz="quarter" idx="5"/>
          </p:nvPr>
        </p:nvSpPr>
        <p:spPr/>
        <p:txBody>
          <a:bodyPr/>
          <a:lstStyle/>
          <a:p>
            <a:fld id="{44593F12-556D-41FA-8011-8AB9291F1A88}" type="slidenum">
              <a:rPr lang="en-US" smtClean="0"/>
              <a:t>21</a:t>
            </a:fld>
            <a:endParaRPr lang="en-US"/>
          </a:p>
        </p:txBody>
      </p:sp>
    </p:spTree>
    <p:extLst>
      <p:ext uri="{BB962C8B-B14F-4D97-AF65-F5344CB8AC3E}">
        <p14:creationId xmlns:p14="http://schemas.microsoft.com/office/powerpoint/2010/main" val="2599187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86568-BD5C-41FF-5F54-186FBF290B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DD9C3F-C770-F48B-83F1-A034F66BDA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79BAAD-3F51-A235-EC81-764E842D06B3}"/>
              </a:ext>
            </a:extLst>
          </p:cNvPr>
          <p:cNvSpPr>
            <a:spLocks noGrp="1"/>
          </p:cNvSpPr>
          <p:nvPr>
            <p:ph type="body" idx="1"/>
          </p:nvPr>
        </p:nvSpPr>
        <p:spPr/>
        <p:txBody>
          <a:bodyPr/>
          <a:lstStyle/>
          <a:p>
            <a:r>
              <a:rPr lang="en-US" dirty="0" err="1"/>
              <a:t>Schocalog</a:t>
            </a:r>
            <a:r>
              <a:rPr lang="en-US" dirty="0"/>
              <a:t> Run is almost ½ of the Pigeon Creek watershed, which runs through </a:t>
            </a:r>
          </a:p>
        </p:txBody>
      </p:sp>
      <p:sp>
        <p:nvSpPr>
          <p:cNvPr id="4" name="Slide Number Placeholder 3">
            <a:extLst>
              <a:ext uri="{FF2B5EF4-FFF2-40B4-BE49-F238E27FC236}">
                <a16:creationId xmlns:a16="http://schemas.microsoft.com/office/drawing/2014/main" id="{A2E9B48D-E800-23DE-D027-071A14DE1668}"/>
              </a:ext>
            </a:extLst>
          </p:cNvPr>
          <p:cNvSpPr>
            <a:spLocks noGrp="1"/>
          </p:cNvSpPr>
          <p:nvPr>
            <p:ph type="sldNum" sz="quarter" idx="5"/>
          </p:nvPr>
        </p:nvSpPr>
        <p:spPr/>
        <p:txBody>
          <a:bodyPr/>
          <a:lstStyle/>
          <a:p>
            <a:fld id="{44593F12-556D-41FA-8011-8AB9291F1A88}" type="slidenum">
              <a:rPr lang="en-US" smtClean="0"/>
              <a:t>4</a:t>
            </a:fld>
            <a:endParaRPr lang="en-US"/>
          </a:p>
        </p:txBody>
      </p:sp>
    </p:spTree>
    <p:extLst>
      <p:ext uri="{BB962C8B-B14F-4D97-AF65-F5344CB8AC3E}">
        <p14:creationId xmlns:p14="http://schemas.microsoft.com/office/powerpoint/2010/main" val="38771395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1305C-3617-AA38-79F2-CB55C546F7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BBF0DA-07B6-4AC1-DB35-61444BF878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05CE9B-60E8-AA37-1AD0-F7E1DCF93742}"/>
              </a:ext>
            </a:extLst>
          </p:cNvPr>
          <p:cNvSpPr>
            <a:spLocks noGrp="1"/>
          </p:cNvSpPr>
          <p:nvPr>
            <p:ph type="body" idx="1"/>
          </p:nvPr>
        </p:nvSpPr>
        <p:spPr/>
        <p:txBody>
          <a:bodyPr/>
          <a:lstStyle/>
          <a:p>
            <a:r>
              <a:rPr lang="en-US" dirty="0"/>
              <a:t>We wanted to integrate the feeling of Fairlawn throughout the Prese4rve, that meant review the existing conditions, colors, architectural styles and materials around the city. </a:t>
            </a:r>
          </a:p>
        </p:txBody>
      </p:sp>
      <p:sp>
        <p:nvSpPr>
          <p:cNvPr id="4" name="Slide Number Placeholder 3">
            <a:extLst>
              <a:ext uri="{FF2B5EF4-FFF2-40B4-BE49-F238E27FC236}">
                <a16:creationId xmlns:a16="http://schemas.microsoft.com/office/drawing/2014/main" id="{471EA03F-CD34-34C6-F967-19E4F9DF6140}"/>
              </a:ext>
            </a:extLst>
          </p:cNvPr>
          <p:cNvSpPr>
            <a:spLocks noGrp="1"/>
          </p:cNvSpPr>
          <p:nvPr>
            <p:ph type="sldNum" sz="quarter" idx="5"/>
          </p:nvPr>
        </p:nvSpPr>
        <p:spPr/>
        <p:txBody>
          <a:bodyPr/>
          <a:lstStyle/>
          <a:p>
            <a:fld id="{44593F12-556D-41FA-8011-8AB9291F1A88}" type="slidenum">
              <a:rPr lang="en-US" smtClean="0"/>
              <a:t>22</a:t>
            </a:fld>
            <a:endParaRPr lang="en-US"/>
          </a:p>
        </p:txBody>
      </p:sp>
    </p:spTree>
    <p:extLst>
      <p:ext uri="{BB962C8B-B14F-4D97-AF65-F5344CB8AC3E}">
        <p14:creationId xmlns:p14="http://schemas.microsoft.com/office/powerpoint/2010/main" val="38892278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97C8D-7450-537F-B35D-639FADCB48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A74AAD-E75B-1A2D-3184-FB727F59FD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6C3779-0944-6E98-514D-BF272D26CCD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BEEE640-43C0-79A6-2F66-98E23A37EEF5}"/>
              </a:ext>
            </a:extLst>
          </p:cNvPr>
          <p:cNvSpPr>
            <a:spLocks noGrp="1"/>
          </p:cNvSpPr>
          <p:nvPr>
            <p:ph type="sldNum" sz="quarter" idx="5"/>
          </p:nvPr>
        </p:nvSpPr>
        <p:spPr/>
        <p:txBody>
          <a:bodyPr/>
          <a:lstStyle/>
          <a:p>
            <a:fld id="{44593F12-556D-41FA-8011-8AB9291F1A88}" type="slidenum">
              <a:rPr lang="en-US" smtClean="0"/>
              <a:t>23</a:t>
            </a:fld>
            <a:endParaRPr lang="en-US"/>
          </a:p>
        </p:txBody>
      </p:sp>
    </p:spTree>
    <p:extLst>
      <p:ext uri="{BB962C8B-B14F-4D97-AF65-F5344CB8AC3E}">
        <p14:creationId xmlns:p14="http://schemas.microsoft.com/office/powerpoint/2010/main" val="14880998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580F2-0219-88B2-5D94-11D3166B8F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13CC25-2235-5DF9-8347-BEA1F3879C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0DCE57-018B-98D6-1F72-8280794BF12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A5F3224-9BAF-0366-2003-731F1BBCF182}"/>
              </a:ext>
            </a:extLst>
          </p:cNvPr>
          <p:cNvSpPr>
            <a:spLocks noGrp="1"/>
          </p:cNvSpPr>
          <p:nvPr>
            <p:ph type="sldNum" sz="quarter" idx="5"/>
          </p:nvPr>
        </p:nvSpPr>
        <p:spPr/>
        <p:txBody>
          <a:bodyPr/>
          <a:lstStyle/>
          <a:p>
            <a:fld id="{44593F12-556D-41FA-8011-8AB9291F1A88}" type="slidenum">
              <a:rPr lang="en-US" smtClean="0"/>
              <a:t>24</a:t>
            </a:fld>
            <a:endParaRPr lang="en-US"/>
          </a:p>
        </p:txBody>
      </p:sp>
    </p:spTree>
    <p:extLst>
      <p:ext uri="{BB962C8B-B14F-4D97-AF65-F5344CB8AC3E}">
        <p14:creationId xmlns:p14="http://schemas.microsoft.com/office/powerpoint/2010/main" val="3083208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EEC3E-2870-8CC2-8648-589D77153F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932E5A-6312-68EF-3621-22127C62ED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ACE643-E2AA-A7AC-4284-F41D1F264E1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84ADBAD-11D9-9170-2B86-D58B45C7A539}"/>
              </a:ext>
            </a:extLst>
          </p:cNvPr>
          <p:cNvSpPr>
            <a:spLocks noGrp="1"/>
          </p:cNvSpPr>
          <p:nvPr>
            <p:ph type="sldNum" sz="quarter" idx="5"/>
          </p:nvPr>
        </p:nvSpPr>
        <p:spPr/>
        <p:txBody>
          <a:bodyPr/>
          <a:lstStyle/>
          <a:p>
            <a:fld id="{44593F12-556D-41FA-8011-8AB9291F1A88}" type="slidenum">
              <a:rPr lang="en-US" smtClean="0"/>
              <a:t>25</a:t>
            </a:fld>
            <a:endParaRPr lang="en-US"/>
          </a:p>
        </p:txBody>
      </p:sp>
    </p:spTree>
    <p:extLst>
      <p:ext uri="{BB962C8B-B14F-4D97-AF65-F5344CB8AC3E}">
        <p14:creationId xmlns:p14="http://schemas.microsoft.com/office/powerpoint/2010/main" val="20058826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9043E-9003-CB3E-E9D5-158E3A227D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6A3E17-624D-FD16-94E5-8E67E5F556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24D82D-B21F-CF1D-984B-59FCA6D2B7F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1432E2E-1308-DF48-BF5D-6042C725C7A1}"/>
              </a:ext>
            </a:extLst>
          </p:cNvPr>
          <p:cNvSpPr>
            <a:spLocks noGrp="1"/>
          </p:cNvSpPr>
          <p:nvPr>
            <p:ph type="sldNum" sz="quarter" idx="5"/>
          </p:nvPr>
        </p:nvSpPr>
        <p:spPr/>
        <p:txBody>
          <a:bodyPr/>
          <a:lstStyle/>
          <a:p>
            <a:fld id="{44593F12-556D-41FA-8011-8AB9291F1A88}" type="slidenum">
              <a:rPr lang="en-US" smtClean="0"/>
              <a:t>26</a:t>
            </a:fld>
            <a:endParaRPr lang="en-US"/>
          </a:p>
        </p:txBody>
      </p:sp>
    </p:spTree>
    <p:extLst>
      <p:ext uri="{BB962C8B-B14F-4D97-AF65-F5344CB8AC3E}">
        <p14:creationId xmlns:p14="http://schemas.microsoft.com/office/powerpoint/2010/main" val="10368404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A0ADA-2E1A-F2C7-11F8-B58FF2D49A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AF3BF6-F296-C848-899D-D73BFD3C24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0397A0-A741-C121-4D65-524FD994505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0071DFA-6F9D-3B21-A62B-F8CBEE87355E}"/>
              </a:ext>
            </a:extLst>
          </p:cNvPr>
          <p:cNvSpPr>
            <a:spLocks noGrp="1"/>
          </p:cNvSpPr>
          <p:nvPr>
            <p:ph type="sldNum" sz="quarter" idx="5"/>
          </p:nvPr>
        </p:nvSpPr>
        <p:spPr/>
        <p:txBody>
          <a:bodyPr/>
          <a:lstStyle/>
          <a:p>
            <a:fld id="{44593F12-556D-41FA-8011-8AB9291F1A88}" type="slidenum">
              <a:rPr lang="en-US" smtClean="0"/>
              <a:t>27</a:t>
            </a:fld>
            <a:endParaRPr lang="en-US"/>
          </a:p>
        </p:txBody>
      </p:sp>
    </p:spTree>
    <p:extLst>
      <p:ext uri="{BB962C8B-B14F-4D97-AF65-F5344CB8AC3E}">
        <p14:creationId xmlns:p14="http://schemas.microsoft.com/office/powerpoint/2010/main" val="26192036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46A5C-90E9-7F71-68AD-BD453F48C5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D01130-4FDF-D634-10DC-B20F9A1672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C9291E-9049-5F01-994D-863413B4E1C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ABD2485-6C44-BA8F-5FD1-329B12F032F6}"/>
              </a:ext>
            </a:extLst>
          </p:cNvPr>
          <p:cNvSpPr>
            <a:spLocks noGrp="1"/>
          </p:cNvSpPr>
          <p:nvPr>
            <p:ph type="sldNum" sz="quarter" idx="5"/>
          </p:nvPr>
        </p:nvSpPr>
        <p:spPr/>
        <p:txBody>
          <a:bodyPr/>
          <a:lstStyle/>
          <a:p>
            <a:fld id="{44593F12-556D-41FA-8011-8AB9291F1A88}" type="slidenum">
              <a:rPr lang="en-US" smtClean="0"/>
              <a:t>28</a:t>
            </a:fld>
            <a:endParaRPr lang="en-US"/>
          </a:p>
        </p:txBody>
      </p:sp>
    </p:spTree>
    <p:extLst>
      <p:ext uri="{BB962C8B-B14F-4D97-AF65-F5344CB8AC3E}">
        <p14:creationId xmlns:p14="http://schemas.microsoft.com/office/powerpoint/2010/main" val="31551561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DED86-F27B-07FB-8736-DB323668DA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4DA009-E288-98C0-90F1-BB197E68CA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0E57E2-A8EB-5A13-C410-CB884DB6203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92601EF-2D2F-77F6-4EF2-559BCF7F8D25}"/>
              </a:ext>
            </a:extLst>
          </p:cNvPr>
          <p:cNvSpPr>
            <a:spLocks noGrp="1"/>
          </p:cNvSpPr>
          <p:nvPr>
            <p:ph type="sldNum" sz="quarter" idx="5"/>
          </p:nvPr>
        </p:nvSpPr>
        <p:spPr/>
        <p:txBody>
          <a:bodyPr/>
          <a:lstStyle/>
          <a:p>
            <a:fld id="{44593F12-556D-41FA-8011-8AB9291F1A88}" type="slidenum">
              <a:rPr lang="en-US" smtClean="0"/>
              <a:t>29</a:t>
            </a:fld>
            <a:endParaRPr lang="en-US"/>
          </a:p>
        </p:txBody>
      </p:sp>
    </p:spTree>
    <p:extLst>
      <p:ext uri="{BB962C8B-B14F-4D97-AF65-F5344CB8AC3E}">
        <p14:creationId xmlns:p14="http://schemas.microsoft.com/office/powerpoint/2010/main" val="20160245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E4E5E-CDBC-87CE-E137-411D4A0E56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A5FE25-3D3F-3895-309E-CDAB861145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8EB8B5-C450-0661-88F9-453CBDD598D5}"/>
              </a:ext>
            </a:extLst>
          </p:cNvPr>
          <p:cNvSpPr>
            <a:spLocks noGrp="1"/>
          </p:cNvSpPr>
          <p:nvPr>
            <p:ph type="body" idx="1"/>
          </p:nvPr>
        </p:nvSpPr>
        <p:spPr/>
        <p:txBody>
          <a:bodyPr/>
          <a:lstStyle/>
          <a:p>
            <a:r>
              <a:rPr lang="en-US" dirty="0"/>
              <a:t>Spruce up Bicentennial</a:t>
            </a:r>
          </a:p>
        </p:txBody>
      </p:sp>
      <p:sp>
        <p:nvSpPr>
          <p:cNvPr id="4" name="Slide Number Placeholder 3">
            <a:extLst>
              <a:ext uri="{FF2B5EF4-FFF2-40B4-BE49-F238E27FC236}">
                <a16:creationId xmlns:a16="http://schemas.microsoft.com/office/drawing/2014/main" id="{A7BF3B81-FF81-92C3-0136-290C41D3B72D}"/>
              </a:ext>
            </a:extLst>
          </p:cNvPr>
          <p:cNvSpPr>
            <a:spLocks noGrp="1"/>
          </p:cNvSpPr>
          <p:nvPr>
            <p:ph type="sldNum" sz="quarter" idx="5"/>
          </p:nvPr>
        </p:nvSpPr>
        <p:spPr/>
        <p:txBody>
          <a:bodyPr/>
          <a:lstStyle/>
          <a:p>
            <a:fld id="{44593F12-556D-41FA-8011-8AB9291F1A88}" type="slidenum">
              <a:rPr lang="en-US" smtClean="0"/>
              <a:t>30</a:t>
            </a:fld>
            <a:endParaRPr lang="en-US"/>
          </a:p>
        </p:txBody>
      </p:sp>
    </p:spTree>
    <p:extLst>
      <p:ext uri="{BB962C8B-B14F-4D97-AF65-F5344CB8AC3E}">
        <p14:creationId xmlns:p14="http://schemas.microsoft.com/office/powerpoint/2010/main" val="2103804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593F12-556D-41FA-8011-8AB9291F1A88}" type="slidenum">
              <a:rPr lang="en-US" smtClean="0"/>
              <a:t>33</a:t>
            </a:fld>
            <a:endParaRPr lang="en-US"/>
          </a:p>
        </p:txBody>
      </p:sp>
    </p:spTree>
    <p:extLst>
      <p:ext uri="{BB962C8B-B14F-4D97-AF65-F5344CB8AC3E}">
        <p14:creationId xmlns:p14="http://schemas.microsoft.com/office/powerpoint/2010/main" val="2850926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50891-47AE-9A26-F775-BB505AA849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062AD3-676A-242D-DE49-12096928EC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59B6FE-2AB6-A041-DFA3-A142391C719A}"/>
              </a:ext>
            </a:extLst>
          </p:cNvPr>
          <p:cNvSpPr>
            <a:spLocks noGrp="1"/>
          </p:cNvSpPr>
          <p:nvPr>
            <p:ph type="body" idx="1"/>
          </p:nvPr>
        </p:nvSpPr>
        <p:spPr/>
        <p:txBody>
          <a:bodyPr/>
          <a:lstStyle/>
          <a:p>
            <a:r>
              <a:rPr lang="en-US" dirty="0"/>
              <a:t>We spoke about how this is an important conservation corridor in Fairlawn.</a:t>
            </a:r>
          </a:p>
        </p:txBody>
      </p:sp>
      <p:sp>
        <p:nvSpPr>
          <p:cNvPr id="4" name="Slide Number Placeholder 3">
            <a:extLst>
              <a:ext uri="{FF2B5EF4-FFF2-40B4-BE49-F238E27FC236}">
                <a16:creationId xmlns:a16="http://schemas.microsoft.com/office/drawing/2014/main" id="{B3EF33F9-ECC5-C202-E3DC-EE51AE7E36A8}"/>
              </a:ext>
            </a:extLst>
          </p:cNvPr>
          <p:cNvSpPr>
            <a:spLocks noGrp="1"/>
          </p:cNvSpPr>
          <p:nvPr>
            <p:ph type="sldNum" sz="quarter" idx="5"/>
          </p:nvPr>
        </p:nvSpPr>
        <p:spPr/>
        <p:txBody>
          <a:bodyPr/>
          <a:lstStyle/>
          <a:p>
            <a:fld id="{44593F12-556D-41FA-8011-8AB9291F1A88}" type="slidenum">
              <a:rPr lang="en-US" smtClean="0"/>
              <a:t>5</a:t>
            </a:fld>
            <a:endParaRPr lang="en-US"/>
          </a:p>
        </p:txBody>
      </p:sp>
    </p:spTree>
    <p:extLst>
      <p:ext uri="{BB962C8B-B14F-4D97-AF65-F5344CB8AC3E}">
        <p14:creationId xmlns:p14="http://schemas.microsoft.com/office/powerpoint/2010/main" val="17000540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74D92-5759-F01E-225A-332EA408E9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464AC7-5529-9AB5-ADAB-B8976A4780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3B19B7-3FC3-6840-49BD-5DF4378AEEE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F71B14C-B723-D4B2-302C-7EB8C63EDFB8}"/>
              </a:ext>
            </a:extLst>
          </p:cNvPr>
          <p:cNvSpPr>
            <a:spLocks noGrp="1"/>
          </p:cNvSpPr>
          <p:nvPr>
            <p:ph type="sldNum" sz="quarter" idx="5"/>
          </p:nvPr>
        </p:nvSpPr>
        <p:spPr/>
        <p:txBody>
          <a:bodyPr/>
          <a:lstStyle/>
          <a:p>
            <a:fld id="{44593F12-556D-41FA-8011-8AB9291F1A88}" type="slidenum">
              <a:rPr lang="en-US" smtClean="0"/>
              <a:t>34</a:t>
            </a:fld>
            <a:endParaRPr lang="en-US"/>
          </a:p>
        </p:txBody>
      </p:sp>
    </p:spTree>
    <p:extLst>
      <p:ext uri="{BB962C8B-B14F-4D97-AF65-F5344CB8AC3E}">
        <p14:creationId xmlns:p14="http://schemas.microsoft.com/office/powerpoint/2010/main" val="27026790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3F9E1-C24B-7426-C7CA-B924506EDB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0E5729-2B38-3260-A95F-34B3EEA2E4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E5701C-C1EB-21B1-E436-31BBF5758CF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CACF6A2-BC09-8741-410D-DC13D365FE26}"/>
              </a:ext>
            </a:extLst>
          </p:cNvPr>
          <p:cNvSpPr>
            <a:spLocks noGrp="1"/>
          </p:cNvSpPr>
          <p:nvPr>
            <p:ph type="sldNum" sz="quarter" idx="5"/>
          </p:nvPr>
        </p:nvSpPr>
        <p:spPr/>
        <p:txBody>
          <a:bodyPr/>
          <a:lstStyle/>
          <a:p>
            <a:fld id="{44593F12-556D-41FA-8011-8AB9291F1A88}" type="slidenum">
              <a:rPr lang="en-US" smtClean="0"/>
              <a:t>35</a:t>
            </a:fld>
            <a:endParaRPr lang="en-US"/>
          </a:p>
        </p:txBody>
      </p:sp>
    </p:spTree>
    <p:extLst>
      <p:ext uri="{BB962C8B-B14F-4D97-AF65-F5344CB8AC3E}">
        <p14:creationId xmlns:p14="http://schemas.microsoft.com/office/powerpoint/2010/main" val="2064950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0F830-E318-70EC-13DA-7D166E6ABF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14E84C-762F-A350-384E-009154922B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1A0F80-AD32-D263-DC2C-3C6C568D44C8}"/>
              </a:ext>
            </a:extLst>
          </p:cNvPr>
          <p:cNvSpPr>
            <a:spLocks noGrp="1"/>
          </p:cNvSpPr>
          <p:nvPr>
            <p:ph type="body" idx="1"/>
          </p:nvPr>
        </p:nvSpPr>
        <p:spPr/>
        <p:txBody>
          <a:bodyPr/>
          <a:lstStyle/>
          <a:p>
            <a:r>
              <a:rPr lang="en-US" dirty="0"/>
              <a:t>How it builds upon the Glacier’s Edge Greenway, which just completed restoration project #4.</a:t>
            </a:r>
          </a:p>
        </p:txBody>
      </p:sp>
      <p:sp>
        <p:nvSpPr>
          <p:cNvPr id="4" name="Slide Number Placeholder 3">
            <a:extLst>
              <a:ext uri="{FF2B5EF4-FFF2-40B4-BE49-F238E27FC236}">
                <a16:creationId xmlns:a16="http://schemas.microsoft.com/office/drawing/2014/main" id="{BCA87A61-F628-0763-A5BE-EA645DAD006F}"/>
              </a:ext>
            </a:extLst>
          </p:cNvPr>
          <p:cNvSpPr>
            <a:spLocks noGrp="1"/>
          </p:cNvSpPr>
          <p:nvPr>
            <p:ph type="sldNum" sz="quarter" idx="5"/>
          </p:nvPr>
        </p:nvSpPr>
        <p:spPr/>
        <p:txBody>
          <a:bodyPr/>
          <a:lstStyle/>
          <a:p>
            <a:fld id="{44593F12-556D-41FA-8011-8AB9291F1A88}" type="slidenum">
              <a:rPr lang="en-US" smtClean="0"/>
              <a:t>6</a:t>
            </a:fld>
            <a:endParaRPr lang="en-US"/>
          </a:p>
        </p:txBody>
      </p:sp>
    </p:spTree>
    <p:extLst>
      <p:ext uri="{BB962C8B-B14F-4D97-AF65-F5344CB8AC3E}">
        <p14:creationId xmlns:p14="http://schemas.microsoft.com/office/powerpoint/2010/main" val="218197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2022, we performed a master plan with restoration, trails, regional stormwater flood control and restored forests.</a:t>
            </a:r>
          </a:p>
        </p:txBody>
      </p:sp>
      <p:sp>
        <p:nvSpPr>
          <p:cNvPr id="4" name="Slide Number Placeholder 3"/>
          <p:cNvSpPr>
            <a:spLocks noGrp="1"/>
          </p:cNvSpPr>
          <p:nvPr>
            <p:ph type="sldNum" sz="quarter" idx="5"/>
          </p:nvPr>
        </p:nvSpPr>
        <p:spPr/>
        <p:txBody>
          <a:bodyPr/>
          <a:lstStyle/>
          <a:p>
            <a:fld id="{44593F12-556D-41FA-8011-8AB9291F1A88}" type="slidenum">
              <a:rPr lang="en-US" smtClean="0"/>
              <a:t>7</a:t>
            </a:fld>
            <a:endParaRPr lang="en-US"/>
          </a:p>
        </p:txBody>
      </p:sp>
    </p:spTree>
    <p:extLst>
      <p:ext uri="{BB962C8B-B14F-4D97-AF65-F5344CB8AC3E}">
        <p14:creationId xmlns:p14="http://schemas.microsoft.com/office/powerpoint/2010/main" val="2185818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we’re here to update you on the final plans and discuss with you the project details as it heads out to bid and construction.</a:t>
            </a:r>
          </a:p>
          <a:p>
            <a:endParaRPr lang="en-US" dirty="0"/>
          </a:p>
          <a:p>
            <a:r>
              <a:rPr lang="en-US" dirty="0"/>
              <a:t>Not only does our plan include everything we promised in our master plan from 2022, we included so much more. We’re going to discuss how the final design relates to each of the 4 project goals.</a:t>
            </a:r>
          </a:p>
        </p:txBody>
      </p:sp>
      <p:sp>
        <p:nvSpPr>
          <p:cNvPr id="4" name="Slide Number Placeholder 3"/>
          <p:cNvSpPr>
            <a:spLocks noGrp="1"/>
          </p:cNvSpPr>
          <p:nvPr>
            <p:ph type="sldNum" sz="quarter" idx="5"/>
          </p:nvPr>
        </p:nvSpPr>
        <p:spPr/>
        <p:txBody>
          <a:bodyPr/>
          <a:lstStyle/>
          <a:p>
            <a:fld id="{44593F12-556D-41FA-8011-8AB9291F1A88}" type="slidenum">
              <a:rPr lang="en-US" smtClean="0"/>
              <a:t>8</a:t>
            </a:fld>
            <a:endParaRPr lang="en-US"/>
          </a:p>
        </p:txBody>
      </p:sp>
    </p:spTree>
    <p:extLst>
      <p:ext uri="{BB962C8B-B14F-4D97-AF65-F5344CB8AC3E}">
        <p14:creationId xmlns:p14="http://schemas.microsoft.com/office/powerpoint/2010/main" val="2679314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18D0A-46EE-E75F-FB88-6F6BE7347E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3335C4-4FC5-F30C-9BB6-D43F8FF313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1683FA-C3A4-4DB2-2041-F308D75F0FA2}"/>
              </a:ext>
            </a:extLst>
          </p:cNvPr>
          <p:cNvSpPr>
            <a:spLocks noGrp="1"/>
          </p:cNvSpPr>
          <p:nvPr>
            <p:ph type="body" idx="1"/>
          </p:nvPr>
        </p:nvSpPr>
        <p:spPr/>
        <p:txBody>
          <a:bodyPr/>
          <a:lstStyle/>
          <a:p>
            <a:r>
              <a:rPr lang="en-US" dirty="0"/>
              <a:t>Offline storage provide flood control for storm sewers coming into the site from developments. Offline has more control during lower flow storms, which have a greater impact to counteracting the removal of the irrigation ponds.</a:t>
            </a:r>
          </a:p>
          <a:p>
            <a:endParaRPr lang="en-US" dirty="0"/>
          </a:p>
          <a:p>
            <a:r>
              <a:rPr lang="en-US" dirty="0"/>
              <a:t>Over 2.4 million gallons of stormwater being controlled by this project. This project is cheaper than a gallon of milk - $2.79/gallon/year.</a:t>
            </a:r>
          </a:p>
        </p:txBody>
      </p:sp>
      <p:sp>
        <p:nvSpPr>
          <p:cNvPr id="4" name="Slide Number Placeholder 3">
            <a:extLst>
              <a:ext uri="{FF2B5EF4-FFF2-40B4-BE49-F238E27FC236}">
                <a16:creationId xmlns:a16="http://schemas.microsoft.com/office/drawing/2014/main" id="{FDDED831-E625-6A25-8BB3-C415F3E1903F}"/>
              </a:ext>
            </a:extLst>
          </p:cNvPr>
          <p:cNvSpPr>
            <a:spLocks noGrp="1"/>
          </p:cNvSpPr>
          <p:nvPr>
            <p:ph type="sldNum" sz="quarter" idx="5"/>
          </p:nvPr>
        </p:nvSpPr>
        <p:spPr/>
        <p:txBody>
          <a:bodyPr/>
          <a:lstStyle/>
          <a:p>
            <a:fld id="{44593F12-556D-41FA-8011-8AB9291F1A88}" type="slidenum">
              <a:rPr lang="en-US" smtClean="0"/>
              <a:t>9</a:t>
            </a:fld>
            <a:endParaRPr lang="en-US"/>
          </a:p>
        </p:txBody>
      </p:sp>
    </p:spTree>
    <p:extLst>
      <p:ext uri="{BB962C8B-B14F-4D97-AF65-F5344CB8AC3E}">
        <p14:creationId xmlns:p14="http://schemas.microsoft.com/office/powerpoint/2010/main" val="2656548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latin typeface="Calibri" panose="020F0502020204030204" pitchFamily="34" charset="0"/>
              </a:rPr>
              <a:t>Moved </a:t>
            </a:r>
            <a:r>
              <a:rPr lang="en-US" sz="1200" b="0" i="0" u="none" strike="noStrike" baseline="0" dirty="0" err="1">
                <a:latin typeface="Calibri" panose="020F0502020204030204" pitchFamily="34" charset="0"/>
              </a:rPr>
              <a:t>Schocalog</a:t>
            </a:r>
            <a:r>
              <a:rPr lang="en-US" sz="1200" b="0" i="0" u="none" strike="noStrike" baseline="0" dirty="0">
                <a:latin typeface="Calibri" panose="020F0502020204030204" pitchFamily="34" charset="0"/>
              </a:rPr>
              <a:t> Run away from the backyards that were flooding. This also aligned the creek with the 4 culverts under Elgin, which will reduce erosion around the culverts and assist with elongating the lifespan of these culverts</a:t>
            </a:r>
          </a:p>
          <a:p>
            <a:endParaRPr lang="en-US" dirty="0"/>
          </a:p>
        </p:txBody>
      </p:sp>
      <p:sp>
        <p:nvSpPr>
          <p:cNvPr id="4" name="Slide Number Placeholder 3"/>
          <p:cNvSpPr>
            <a:spLocks noGrp="1"/>
          </p:cNvSpPr>
          <p:nvPr>
            <p:ph type="sldNum" sz="quarter" idx="5"/>
          </p:nvPr>
        </p:nvSpPr>
        <p:spPr/>
        <p:txBody>
          <a:bodyPr/>
          <a:lstStyle/>
          <a:p>
            <a:fld id="{44593F12-556D-41FA-8011-8AB9291F1A88}" type="slidenum">
              <a:rPr lang="en-US" smtClean="0"/>
              <a:t>10</a:t>
            </a:fld>
            <a:endParaRPr lang="en-US"/>
          </a:p>
        </p:txBody>
      </p:sp>
    </p:spTree>
    <p:extLst>
      <p:ext uri="{BB962C8B-B14F-4D97-AF65-F5344CB8AC3E}">
        <p14:creationId xmlns:p14="http://schemas.microsoft.com/office/powerpoint/2010/main" val="1271328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C10CF-C0B3-EAAF-F7CC-C05616FCEB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60A951-2AC0-8CC6-3974-18F879BE08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6FB245-963F-55D7-A909-5FE2603F3ADE}"/>
              </a:ext>
            </a:extLst>
          </p:cNvPr>
          <p:cNvSpPr>
            <a:spLocks noGrp="1"/>
          </p:cNvSpPr>
          <p:nvPr>
            <p:ph type="body" idx="1"/>
          </p:nvPr>
        </p:nvSpPr>
        <p:spPr/>
        <p:txBody>
          <a:bodyPr/>
          <a:lstStyle/>
          <a:p>
            <a:r>
              <a:rPr lang="en-US" dirty="0"/>
              <a:t>There are 9 separate storm sewer lines that discharge to this creek. The in-line irrigation ponds structures previously wouldn’t allow for the conveyance of stormwater through the site to the stream. It would back up </a:t>
            </a:r>
          </a:p>
        </p:txBody>
      </p:sp>
      <p:sp>
        <p:nvSpPr>
          <p:cNvPr id="4" name="Slide Number Placeholder 3">
            <a:extLst>
              <a:ext uri="{FF2B5EF4-FFF2-40B4-BE49-F238E27FC236}">
                <a16:creationId xmlns:a16="http://schemas.microsoft.com/office/drawing/2014/main" id="{5129831E-B5BC-AFB3-C615-7DD822E1BE1C}"/>
              </a:ext>
            </a:extLst>
          </p:cNvPr>
          <p:cNvSpPr>
            <a:spLocks noGrp="1"/>
          </p:cNvSpPr>
          <p:nvPr>
            <p:ph type="sldNum" sz="quarter" idx="5"/>
          </p:nvPr>
        </p:nvSpPr>
        <p:spPr/>
        <p:txBody>
          <a:bodyPr/>
          <a:lstStyle/>
          <a:p>
            <a:fld id="{44593F12-556D-41FA-8011-8AB9291F1A88}" type="slidenum">
              <a:rPr lang="en-US" smtClean="0"/>
              <a:t>11</a:t>
            </a:fld>
            <a:endParaRPr lang="en-US"/>
          </a:p>
        </p:txBody>
      </p:sp>
    </p:spTree>
    <p:extLst>
      <p:ext uri="{BB962C8B-B14F-4D97-AF65-F5344CB8AC3E}">
        <p14:creationId xmlns:p14="http://schemas.microsoft.com/office/powerpoint/2010/main" val="12099164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8059" y="762127"/>
            <a:ext cx="5784166" cy="1412585"/>
          </a:xfrm>
        </p:spPr>
        <p:txBody>
          <a:bodyPr anchor="b">
            <a:noAutofit/>
          </a:bodyPr>
          <a:lstStyle>
            <a:lvl1pPr algn="l">
              <a:defRPr sz="5400"/>
            </a:lvl1pPr>
          </a:lstStyle>
          <a:p>
            <a:r>
              <a:rPr lang="en-US" dirty="0"/>
              <a:t>Click to edit Master title style</a:t>
            </a:r>
          </a:p>
        </p:txBody>
      </p:sp>
      <p:sp>
        <p:nvSpPr>
          <p:cNvPr id="3" name="Subtitle 2"/>
          <p:cNvSpPr>
            <a:spLocks noGrp="1"/>
          </p:cNvSpPr>
          <p:nvPr>
            <p:ph type="subTitle" idx="1"/>
          </p:nvPr>
        </p:nvSpPr>
        <p:spPr>
          <a:xfrm>
            <a:off x="588060" y="2285154"/>
            <a:ext cx="5784166" cy="429923"/>
          </a:xfrm>
        </p:spPr>
        <p:txBody>
          <a:bodyPr/>
          <a:lstStyle>
            <a:lvl1pPr marL="0" indent="0" algn="l">
              <a:buNone/>
              <a:defRPr sz="2400">
                <a:solidFill>
                  <a:srgbClr val="51525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Freeform: Shape 5">
            <a:extLst>
              <a:ext uri="{FF2B5EF4-FFF2-40B4-BE49-F238E27FC236}">
                <a16:creationId xmlns:a16="http://schemas.microsoft.com/office/drawing/2014/main" id="{C01F3B8D-B350-40C9-BE64-375314DF289F}"/>
              </a:ext>
            </a:extLst>
          </p:cNvPr>
          <p:cNvSpPr/>
          <p:nvPr/>
        </p:nvSpPr>
        <p:spPr>
          <a:xfrm>
            <a:off x="5915849" y="2786759"/>
            <a:ext cx="1906738" cy="4070276"/>
          </a:xfrm>
          <a:custGeom>
            <a:avLst/>
            <a:gdLst>
              <a:gd name="connsiteX0" fmla="*/ 1786306 w 1948554"/>
              <a:gd name="connsiteY0" fmla="*/ 2540550 h 4159539"/>
              <a:gd name="connsiteX1" fmla="*/ 191509 w 1948554"/>
              <a:gd name="connsiteY1" fmla="*/ 130379 h 4159539"/>
              <a:gd name="connsiteX2" fmla="*/ 0 w 1948554"/>
              <a:gd name="connsiteY2" fmla="*/ 162855 h 4159539"/>
              <a:gd name="connsiteX3" fmla="*/ 525257 w 1948554"/>
              <a:gd name="connsiteY3" fmla="*/ 4163165 h 4159539"/>
              <a:gd name="connsiteX4" fmla="*/ 1403090 w 1948554"/>
              <a:gd name="connsiteY4" fmla="*/ 4163165 h 4159539"/>
              <a:gd name="connsiteX5" fmla="*/ 1871137 w 1948554"/>
              <a:gd name="connsiteY5" fmla="*/ 3367931 h 4159539"/>
              <a:gd name="connsiteX6" fmla="*/ 1786306 w 1948554"/>
              <a:gd name="connsiteY6" fmla="*/ 2540550 h 415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8554" h="4159539">
                <a:moveTo>
                  <a:pt x="1786306" y="2540550"/>
                </a:moveTo>
                <a:lnTo>
                  <a:pt x="191509" y="130379"/>
                </a:lnTo>
                <a:cubicBezTo>
                  <a:pt x="191509" y="130379"/>
                  <a:pt x="0" y="-183554"/>
                  <a:pt x="0" y="162855"/>
                </a:cubicBezTo>
                <a:lnTo>
                  <a:pt x="525257" y="4163165"/>
                </a:lnTo>
                <a:lnTo>
                  <a:pt x="1403090" y="4163165"/>
                </a:lnTo>
                <a:lnTo>
                  <a:pt x="1871137" y="3367931"/>
                </a:lnTo>
                <a:cubicBezTo>
                  <a:pt x="1871071" y="3367931"/>
                  <a:pt x="2100699" y="3015683"/>
                  <a:pt x="1786306" y="2540550"/>
                </a:cubicBezTo>
                <a:close/>
              </a:path>
            </a:pathLst>
          </a:custGeom>
          <a:solidFill>
            <a:schemeClr val="accent5">
              <a:lumMod val="75000"/>
            </a:schemeClr>
          </a:solidFill>
          <a:ln w="6561"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53BDAEC2-6D89-4A9E-B8FB-6330EEC48FB3}"/>
              </a:ext>
            </a:extLst>
          </p:cNvPr>
          <p:cNvSpPr/>
          <p:nvPr/>
        </p:nvSpPr>
        <p:spPr>
          <a:xfrm>
            <a:off x="-92496" y="2825520"/>
            <a:ext cx="6214555" cy="3813476"/>
          </a:xfrm>
          <a:custGeom>
            <a:avLst/>
            <a:gdLst>
              <a:gd name="connsiteX0" fmla="*/ 181734 w 6350843"/>
              <a:gd name="connsiteY0" fmla="*/ 3893335 h 3897107"/>
              <a:gd name="connsiteX1" fmla="*/ 5986129 w 6350843"/>
              <a:gd name="connsiteY1" fmla="*/ 3133202 h 3897107"/>
              <a:gd name="connsiteX2" fmla="*/ 6345595 w 6350843"/>
              <a:gd name="connsiteY2" fmla="*/ 2665286 h 3897107"/>
              <a:gd name="connsiteX3" fmla="*/ 6029299 w 6350843"/>
              <a:gd name="connsiteY3" fmla="*/ 254394 h 3897107"/>
              <a:gd name="connsiteX4" fmla="*/ 5627057 w 6350843"/>
              <a:gd name="connsiteY4" fmla="*/ 70954 h 3897107"/>
              <a:gd name="connsiteX5" fmla="*/ 115995 w 6350843"/>
              <a:gd name="connsiteY5" fmla="*/ 3717309 h 3897107"/>
              <a:gd name="connsiteX6" fmla="*/ 0 w 6350843"/>
              <a:gd name="connsiteY6" fmla="*/ 3813753 h 3897107"/>
              <a:gd name="connsiteX7" fmla="*/ 0 w 6350843"/>
              <a:gd name="connsiteY7" fmla="*/ 3892416 h 3897107"/>
              <a:gd name="connsiteX8" fmla="*/ 181734 w 6350843"/>
              <a:gd name="connsiteY8" fmla="*/ 3893335 h 389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843" h="3897107">
                <a:moveTo>
                  <a:pt x="181734" y="3893335"/>
                </a:moveTo>
                <a:lnTo>
                  <a:pt x="5986129" y="3133202"/>
                </a:lnTo>
                <a:cubicBezTo>
                  <a:pt x="5986129" y="3133202"/>
                  <a:pt x="6402280" y="3097577"/>
                  <a:pt x="6345595" y="2665286"/>
                </a:cubicBezTo>
                <a:cubicBezTo>
                  <a:pt x="6288910" y="2232996"/>
                  <a:pt x="6029299" y="254394"/>
                  <a:pt x="6029299" y="254394"/>
                </a:cubicBezTo>
                <a:cubicBezTo>
                  <a:pt x="6029299" y="254394"/>
                  <a:pt x="5979634" y="-162348"/>
                  <a:pt x="5627057" y="70954"/>
                </a:cubicBezTo>
                <a:lnTo>
                  <a:pt x="115995" y="3717309"/>
                </a:lnTo>
                <a:cubicBezTo>
                  <a:pt x="115995" y="3717309"/>
                  <a:pt x="40480" y="3766253"/>
                  <a:pt x="0" y="3813753"/>
                </a:cubicBezTo>
                <a:lnTo>
                  <a:pt x="0" y="3892416"/>
                </a:lnTo>
                <a:cubicBezTo>
                  <a:pt x="28605" y="3903635"/>
                  <a:pt x="84503" y="3906063"/>
                  <a:pt x="181734" y="3893335"/>
                </a:cubicBezTo>
                <a:close/>
              </a:path>
            </a:pathLst>
          </a:custGeom>
          <a:blipFill>
            <a:blip r:embed="rId2" cstate="email">
              <a:extLst>
                <a:ext uri="{28A0092B-C50C-407E-A947-70E740481C1C}">
                  <a14:useLocalDpi xmlns:a14="http://schemas.microsoft.com/office/drawing/2010/main"/>
                </a:ext>
              </a:extLst>
            </a:blip>
            <a:stretch>
              <a:fillRect/>
            </a:stretch>
          </a:blipFill>
          <a:ln w="6561"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AC23A752-EAFF-41FE-A6D6-558137F6C6E4}"/>
              </a:ext>
            </a:extLst>
          </p:cNvPr>
          <p:cNvSpPr/>
          <p:nvPr/>
        </p:nvSpPr>
        <p:spPr>
          <a:xfrm>
            <a:off x="-90442" y="6009737"/>
            <a:ext cx="6394314" cy="847439"/>
          </a:xfrm>
          <a:custGeom>
            <a:avLst/>
            <a:gdLst>
              <a:gd name="connsiteX0" fmla="*/ 6000694 w 6534545"/>
              <a:gd name="connsiteY0" fmla="*/ 5384 h 866023"/>
              <a:gd name="connsiteX1" fmla="*/ 194003 w 6534545"/>
              <a:gd name="connsiteY1" fmla="*/ 765910 h 866023"/>
              <a:gd name="connsiteX2" fmla="*/ 0 w 6534545"/>
              <a:gd name="connsiteY2" fmla="*/ 869505 h 866023"/>
              <a:gd name="connsiteX3" fmla="*/ 6534939 w 6534545"/>
              <a:gd name="connsiteY3" fmla="*/ 869505 h 866023"/>
              <a:gd name="connsiteX4" fmla="*/ 6468741 w 6534545"/>
              <a:gd name="connsiteY4" fmla="*/ 364849 h 866023"/>
              <a:gd name="connsiteX5" fmla="*/ 6000694 w 6534545"/>
              <a:gd name="connsiteY5" fmla="*/ 5384 h 86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545" h="866023">
                <a:moveTo>
                  <a:pt x="6000694" y="5384"/>
                </a:moveTo>
                <a:lnTo>
                  <a:pt x="194003" y="765910"/>
                </a:lnTo>
                <a:cubicBezTo>
                  <a:pt x="194003" y="765910"/>
                  <a:pt x="20863" y="792547"/>
                  <a:pt x="0" y="869505"/>
                </a:cubicBezTo>
                <a:lnTo>
                  <a:pt x="6534939" y="869505"/>
                </a:lnTo>
                <a:lnTo>
                  <a:pt x="6468741" y="364849"/>
                </a:lnTo>
                <a:cubicBezTo>
                  <a:pt x="6468675" y="364849"/>
                  <a:pt x="6436921" y="-51761"/>
                  <a:pt x="6000694" y="5384"/>
                </a:cubicBezTo>
                <a:close/>
              </a:path>
            </a:pathLst>
          </a:custGeom>
          <a:solidFill>
            <a:srgbClr val="002060"/>
          </a:solidFill>
          <a:ln w="656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6194E433-D4E0-41AD-9C2E-98913365CAFB}"/>
              </a:ext>
            </a:extLst>
          </p:cNvPr>
          <p:cNvSpPr/>
          <p:nvPr/>
        </p:nvSpPr>
        <p:spPr>
          <a:xfrm>
            <a:off x="11340757" y="5239983"/>
            <a:ext cx="943739" cy="828180"/>
          </a:xfrm>
          <a:custGeom>
            <a:avLst/>
            <a:gdLst>
              <a:gd name="connsiteX0" fmla="*/ 199041 w 964435"/>
              <a:gd name="connsiteY0" fmla="*/ 100511 h 846341"/>
              <a:gd name="connsiteX1" fmla="*/ 144914 w 964435"/>
              <a:gd name="connsiteY1" fmla="*/ 366486 h 846341"/>
              <a:gd name="connsiteX2" fmla="*/ 965734 w 964435"/>
              <a:gd name="connsiteY2" fmla="*/ 849622 h 846341"/>
              <a:gd name="connsiteX3" fmla="*/ 965734 w 964435"/>
              <a:gd name="connsiteY3" fmla="*/ 0 h 846341"/>
              <a:gd name="connsiteX4" fmla="*/ 199041 w 964435"/>
              <a:gd name="connsiteY4" fmla="*/ 100511 h 846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35" h="846341">
                <a:moveTo>
                  <a:pt x="199041" y="100511"/>
                </a:moveTo>
                <a:cubicBezTo>
                  <a:pt x="-214682" y="154834"/>
                  <a:pt x="144914" y="366486"/>
                  <a:pt x="144914" y="366486"/>
                </a:cubicBezTo>
                <a:lnTo>
                  <a:pt x="965734" y="849622"/>
                </a:lnTo>
                <a:lnTo>
                  <a:pt x="965734" y="0"/>
                </a:lnTo>
                <a:lnTo>
                  <a:pt x="199041" y="100511"/>
                </a:lnTo>
                <a:close/>
              </a:path>
            </a:pathLst>
          </a:custGeom>
          <a:solidFill>
            <a:srgbClr val="515254"/>
          </a:solidFill>
          <a:ln w="656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42C9AB4-8D76-40D4-9038-014EFFE5E74F}"/>
              </a:ext>
            </a:extLst>
          </p:cNvPr>
          <p:cNvSpPr/>
          <p:nvPr/>
        </p:nvSpPr>
        <p:spPr>
          <a:xfrm>
            <a:off x="8303570" y="5464861"/>
            <a:ext cx="3980397" cy="1393139"/>
          </a:xfrm>
          <a:custGeom>
            <a:avLst/>
            <a:gdLst>
              <a:gd name="connsiteX0" fmla="*/ 2270298 w 4067688"/>
              <a:gd name="connsiteY0" fmla="*/ 6248 h 1423690"/>
              <a:gd name="connsiteX1" fmla="*/ 247345 w 4067688"/>
              <a:gd name="connsiteY1" fmla="*/ 271632 h 1423690"/>
              <a:gd name="connsiteX2" fmla="*/ 63906 w 4067688"/>
              <a:gd name="connsiteY2" fmla="*/ 673874 h 1423690"/>
              <a:gd name="connsiteX3" fmla="*/ 561738 w 4067688"/>
              <a:gd name="connsiteY3" fmla="*/ 1426330 h 1423690"/>
              <a:gd name="connsiteX4" fmla="*/ 4069595 w 4067688"/>
              <a:gd name="connsiteY4" fmla="*/ 1426330 h 1423690"/>
              <a:gd name="connsiteX5" fmla="*/ 4069595 w 4067688"/>
              <a:gd name="connsiteY5" fmla="*/ 767496 h 1423690"/>
              <a:gd name="connsiteX6" fmla="*/ 3043619 w 4067688"/>
              <a:gd name="connsiteY6" fmla="*/ 163641 h 1423690"/>
              <a:gd name="connsiteX7" fmla="*/ 2270298 w 4067688"/>
              <a:gd name="connsiteY7" fmla="*/ 6248 h 142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88" h="1423690">
                <a:moveTo>
                  <a:pt x="2270298" y="6248"/>
                </a:moveTo>
                <a:lnTo>
                  <a:pt x="247345" y="271632"/>
                </a:lnTo>
                <a:cubicBezTo>
                  <a:pt x="-166379" y="325890"/>
                  <a:pt x="63906" y="673874"/>
                  <a:pt x="63906" y="673874"/>
                </a:cubicBezTo>
                <a:lnTo>
                  <a:pt x="561738" y="1426330"/>
                </a:lnTo>
                <a:lnTo>
                  <a:pt x="4069595" y="1426330"/>
                </a:lnTo>
                <a:lnTo>
                  <a:pt x="4069595" y="767496"/>
                </a:lnTo>
                <a:lnTo>
                  <a:pt x="3043619" y="163641"/>
                </a:lnTo>
                <a:cubicBezTo>
                  <a:pt x="2684022" y="-48075"/>
                  <a:pt x="2270298" y="6248"/>
                  <a:pt x="2270298" y="6248"/>
                </a:cubicBezTo>
                <a:close/>
              </a:path>
            </a:pathLst>
          </a:custGeom>
          <a:solidFill>
            <a:srgbClr val="C0D5DD"/>
          </a:solidFill>
          <a:ln w="6561"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86DA8100-919B-40C7-8B40-9140A3225516}"/>
              </a:ext>
            </a:extLst>
          </p:cNvPr>
          <p:cNvSpPr/>
          <p:nvPr/>
        </p:nvSpPr>
        <p:spPr>
          <a:xfrm>
            <a:off x="6299735" y="-156471"/>
            <a:ext cx="5983435" cy="5418475"/>
          </a:xfrm>
          <a:custGeom>
            <a:avLst/>
            <a:gdLst>
              <a:gd name="connsiteX0" fmla="*/ 164902 w 6114654"/>
              <a:gd name="connsiteY0" fmla="*/ 2860832 h 5537304"/>
              <a:gd name="connsiteX1" fmla="*/ 4568044 w 6114654"/>
              <a:gd name="connsiteY1" fmla="*/ 5452540 h 5537304"/>
              <a:gd name="connsiteX2" fmla="*/ 4977306 w 6114654"/>
              <a:gd name="connsiteY2" fmla="*/ 5535796 h 5537304"/>
              <a:gd name="connsiteX3" fmla="*/ 6117308 w 6114654"/>
              <a:gd name="connsiteY3" fmla="*/ 5386276 h 5537304"/>
              <a:gd name="connsiteX4" fmla="*/ 6117308 w 6114654"/>
              <a:gd name="connsiteY4" fmla="*/ 0 h 5537304"/>
              <a:gd name="connsiteX5" fmla="*/ 3809158 w 6114654"/>
              <a:gd name="connsiteY5" fmla="*/ 0 h 5537304"/>
              <a:gd name="connsiteX6" fmla="*/ 153224 w 6114654"/>
              <a:gd name="connsiteY6" fmla="*/ 2418963 h 5537304"/>
              <a:gd name="connsiteX7" fmla="*/ 164902 w 6114654"/>
              <a:gd name="connsiteY7" fmla="*/ 2860832 h 553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4654" h="5537304">
                <a:moveTo>
                  <a:pt x="164902" y="2860832"/>
                </a:moveTo>
                <a:lnTo>
                  <a:pt x="4568044" y="5452540"/>
                </a:lnTo>
                <a:cubicBezTo>
                  <a:pt x="4568044" y="5452540"/>
                  <a:pt x="4751353" y="5565451"/>
                  <a:pt x="4977306" y="5535796"/>
                </a:cubicBezTo>
                <a:lnTo>
                  <a:pt x="6117308" y="5386276"/>
                </a:lnTo>
                <a:lnTo>
                  <a:pt x="6117308" y="0"/>
                </a:lnTo>
                <a:lnTo>
                  <a:pt x="3809158" y="0"/>
                </a:lnTo>
                <a:lnTo>
                  <a:pt x="153224" y="2418963"/>
                </a:lnTo>
                <a:cubicBezTo>
                  <a:pt x="153289" y="2418963"/>
                  <a:pt x="-199222" y="2646491"/>
                  <a:pt x="164902" y="2860832"/>
                </a:cubicBezTo>
                <a:close/>
              </a:path>
            </a:pathLst>
          </a:custGeom>
          <a:blipFill>
            <a:blip r:embed="rId3" cstate="email">
              <a:extLst>
                <a:ext uri="{28A0092B-C50C-407E-A947-70E740481C1C}">
                  <a14:useLocalDpi xmlns:a14="http://schemas.microsoft.com/office/drawing/2010/main"/>
                </a:ext>
              </a:extLst>
            </a:blip>
            <a:stretch>
              <a:fillRect/>
            </a:stretch>
          </a:blipFill>
          <a:ln w="6561"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8A05C64B-833A-40FC-B1A5-0DD7A7E9DF3A}"/>
              </a:ext>
            </a:extLst>
          </p:cNvPr>
          <p:cNvSpPr/>
          <p:nvPr/>
        </p:nvSpPr>
        <p:spPr>
          <a:xfrm>
            <a:off x="6119367" y="2635859"/>
            <a:ext cx="4416956" cy="2978878"/>
          </a:xfrm>
          <a:custGeom>
            <a:avLst/>
            <a:gdLst>
              <a:gd name="connsiteX0" fmla="*/ 4377944 w 4513822"/>
              <a:gd name="connsiteY0" fmla="*/ 2526279 h 3044205"/>
              <a:gd name="connsiteX1" fmla="*/ 231592 w 4513822"/>
              <a:gd name="connsiteY1" fmla="*/ 85666 h 3044205"/>
              <a:gd name="connsiteX2" fmla="*/ 16398 w 4513822"/>
              <a:gd name="connsiteY2" fmla="*/ 119585 h 3044205"/>
              <a:gd name="connsiteX3" fmla="*/ 1685265 w 4513822"/>
              <a:gd name="connsiteY3" fmla="*/ 2641880 h 3044205"/>
              <a:gd name="connsiteX4" fmla="*/ 2414235 w 4513822"/>
              <a:gd name="connsiteY4" fmla="*/ 3042744 h 3044205"/>
              <a:gd name="connsiteX5" fmla="*/ 4323884 w 4513822"/>
              <a:gd name="connsiteY5" fmla="*/ 2792188 h 3044205"/>
              <a:gd name="connsiteX6" fmla="*/ 4377944 w 4513822"/>
              <a:gd name="connsiteY6" fmla="*/ 2526279 h 304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3822" h="3044205">
                <a:moveTo>
                  <a:pt x="4377944" y="2526279"/>
                </a:moveTo>
                <a:lnTo>
                  <a:pt x="231592" y="85666"/>
                </a:lnTo>
                <a:cubicBezTo>
                  <a:pt x="231592" y="85666"/>
                  <a:pt x="-72895" y="-128019"/>
                  <a:pt x="16398" y="119585"/>
                </a:cubicBezTo>
                <a:lnTo>
                  <a:pt x="1685265" y="2641880"/>
                </a:lnTo>
                <a:cubicBezTo>
                  <a:pt x="1685265" y="2641880"/>
                  <a:pt x="1945335" y="3104284"/>
                  <a:pt x="2414235" y="3042744"/>
                </a:cubicBezTo>
                <a:lnTo>
                  <a:pt x="4323884" y="2792188"/>
                </a:lnTo>
                <a:cubicBezTo>
                  <a:pt x="4323884" y="2792253"/>
                  <a:pt x="4722320" y="2763189"/>
                  <a:pt x="4377944" y="2526279"/>
                </a:cubicBezTo>
                <a:close/>
              </a:path>
            </a:pathLst>
          </a:custGeom>
          <a:solidFill>
            <a:srgbClr val="82ABBC"/>
          </a:solidFill>
          <a:ln w="656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FADB2E3F-4E84-4F69-979C-02C4D166B746}"/>
              </a:ext>
            </a:extLst>
          </p:cNvPr>
          <p:cNvSpPr/>
          <p:nvPr/>
        </p:nvSpPr>
        <p:spPr>
          <a:xfrm>
            <a:off x="7433407" y="6028018"/>
            <a:ext cx="1277579" cy="828180"/>
          </a:xfrm>
          <a:custGeom>
            <a:avLst/>
            <a:gdLst>
              <a:gd name="connsiteX0" fmla="*/ 404604 w 1305596"/>
              <a:gd name="connsiteY0" fmla="*/ 163318 h 846341"/>
              <a:gd name="connsiteX1" fmla="*/ 0 w 1305596"/>
              <a:gd name="connsiteY1" fmla="*/ 850823 h 846341"/>
              <a:gd name="connsiteX2" fmla="*/ 1309074 w 1305596"/>
              <a:gd name="connsiteY2" fmla="*/ 850823 h 846341"/>
              <a:gd name="connsiteX3" fmla="*/ 846539 w 1305596"/>
              <a:gd name="connsiteY3" fmla="*/ 151705 h 846341"/>
              <a:gd name="connsiteX4" fmla="*/ 404604 w 1305596"/>
              <a:gd name="connsiteY4" fmla="*/ 163318 h 846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5596" h="846341">
                <a:moveTo>
                  <a:pt x="404604" y="163318"/>
                </a:moveTo>
                <a:lnTo>
                  <a:pt x="0" y="850823"/>
                </a:lnTo>
                <a:lnTo>
                  <a:pt x="1309074" y="850823"/>
                </a:lnTo>
                <a:lnTo>
                  <a:pt x="846539" y="151705"/>
                </a:lnTo>
                <a:cubicBezTo>
                  <a:pt x="616254" y="-196279"/>
                  <a:pt x="404604" y="163318"/>
                  <a:pt x="404604" y="163318"/>
                </a:cubicBezTo>
                <a:close/>
              </a:path>
            </a:pathLst>
          </a:custGeom>
          <a:solidFill>
            <a:srgbClr val="515254"/>
          </a:solidFill>
          <a:ln w="6561" cap="flat">
            <a:noFill/>
            <a:prstDash val="solid"/>
            <a:miter/>
          </a:ln>
        </p:spPr>
        <p:txBody>
          <a:bodyPr rtlCol="0" anchor="ctr"/>
          <a:lstStyle/>
          <a:p>
            <a:endParaRPr lang="en-US" dirty="0"/>
          </a:p>
        </p:txBody>
      </p:sp>
      <p:pic>
        <p:nvPicPr>
          <p:cNvPr id="15" name="Picture 14" descr="A picture containing drawing&#10;&#10;Description automatically generated">
            <a:extLst>
              <a:ext uri="{FF2B5EF4-FFF2-40B4-BE49-F238E27FC236}">
                <a16:creationId xmlns:a16="http://schemas.microsoft.com/office/drawing/2014/main" id="{9F8CCBE6-7065-4BE7-9842-7F045B03C99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704192" y="6100588"/>
            <a:ext cx="2487808" cy="982290"/>
          </a:xfrm>
          <a:prstGeom prst="rect">
            <a:avLst/>
          </a:prstGeom>
        </p:spPr>
      </p:pic>
    </p:spTree>
    <p:extLst>
      <p:ext uri="{BB962C8B-B14F-4D97-AF65-F5344CB8AC3E}">
        <p14:creationId xmlns:p14="http://schemas.microsoft.com/office/powerpoint/2010/main" val="1186966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AA90570-76E7-4655-8FA9-C20D8BAE804D}"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719690-D182-4EA5-9DB8-A572190D66D8}" type="slidenum">
              <a:rPr lang="en-US" smtClean="0"/>
              <a:t>‹#›</a:t>
            </a:fld>
            <a:endParaRPr lang="en-US"/>
          </a:p>
        </p:txBody>
      </p:sp>
    </p:spTree>
    <p:extLst>
      <p:ext uri="{BB962C8B-B14F-4D97-AF65-F5344CB8AC3E}">
        <p14:creationId xmlns:p14="http://schemas.microsoft.com/office/powerpoint/2010/main" val="513900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AA90570-76E7-4655-8FA9-C20D8BAE804D}"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719690-D182-4EA5-9DB8-A572190D66D8}" type="slidenum">
              <a:rPr lang="en-US" smtClean="0"/>
              <a:t>‹#›</a:t>
            </a:fld>
            <a:endParaRPr lang="en-US"/>
          </a:p>
        </p:txBody>
      </p:sp>
    </p:spTree>
    <p:extLst>
      <p:ext uri="{BB962C8B-B14F-4D97-AF65-F5344CB8AC3E}">
        <p14:creationId xmlns:p14="http://schemas.microsoft.com/office/powerpoint/2010/main" val="3573365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7" name="Picture 6" descr="A white background with black and white clouds&#10;&#10;AI-generated content may be incorrect.">
            <a:extLst>
              <a:ext uri="{FF2B5EF4-FFF2-40B4-BE49-F238E27FC236}">
                <a16:creationId xmlns:a16="http://schemas.microsoft.com/office/drawing/2014/main" id="{21C67058-ABC2-7716-0855-A3B97329980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226571" y="387626"/>
            <a:ext cx="3371310" cy="1475848"/>
          </a:xfrm>
          <a:prstGeom prst="rect">
            <a:avLst/>
          </a:prstGeom>
        </p:spPr>
      </p:pic>
      <p:pic>
        <p:nvPicPr>
          <p:cNvPr id="8" name="Picture 7">
            <a:extLst>
              <a:ext uri="{FF2B5EF4-FFF2-40B4-BE49-F238E27FC236}">
                <a16:creationId xmlns:a16="http://schemas.microsoft.com/office/drawing/2014/main" id="{BA0D3359-F1D6-117E-685B-A648B63A74F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9804" y="387626"/>
            <a:ext cx="1085970" cy="1052702"/>
          </a:xfrm>
          <a:prstGeom prst="rect">
            <a:avLst/>
          </a:prstGeom>
        </p:spPr>
      </p:pic>
      <p:sp>
        <p:nvSpPr>
          <p:cNvPr id="11" name="Rectangle 10">
            <a:extLst>
              <a:ext uri="{FF2B5EF4-FFF2-40B4-BE49-F238E27FC236}">
                <a16:creationId xmlns:a16="http://schemas.microsoft.com/office/drawing/2014/main" id="{F4FBEDC9-674E-4B81-1748-4D61015C1615}"/>
              </a:ext>
            </a:extLst>
          </p:cNvPr>
          <p:cNvSpPr/>
          <p:nvPr userDrawn="1"/>
        </p:nvSpPr>
        <p:spPr>
          <a:xfrm>
            <a:off x="9479903" y="0"/>
            <a:ext cx="2712098" cy="6858000"/>
          </a:xfrm>
          <a:prstGeom prst="rect">
            <a:avLst/>
          </a:prstGeom>
          <a:gradFill>
            <a:gsLst>
              <a:gs pos="0">
                <a:schemeClr val="bg1"/>
              </a:gs>
              <a:gs pos="100000">
                <a:srgbClr val="00617F"/>
              </a:gs>
            </a:gsLst>
            <a:lin ang="0" scaled="0"/>
          </a:gradFill>
          <a:ln w="6561" cap="flat">
            <a:noFill/>
            <a:prstDash val="solid"/>
            <a:miter/>
          </a:ln>
        </p:spPr>
        <p:txBody>
          <a:bodyPr rtlCol="0" anchor="ctr"/>
          <a:lstStyle/>
          <a:p>
            <a:pPr algn="l"/>
            <a:endParaRPr lang="en-US" dirty="0"/>
          </a:p>
        </p:txBody>
      </p:sp>
    </p:spTree>
    <p:extLst>
      <p:ext uri="{BB962C8B-B14F-4D97-AF65-F5344CB8AC3E}">
        <p14:creationId xmlns:p14="http://schemas.microsoft.com/office/powerpoint/2010/main" val="650668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7" name="Picture 6" descr="A white background with black and white clouds&#10;&#10;AI-generated content may be incorrect.">
            <a:extLst>
              <a:ext uri="{FF2B5EF4-FFF2-40B4-BE49-F238E27FC236}">
                <a16:creationId xmlns:a16="http://schemas.microsoft.com/office/drawing/2014/main" id="{21C67058-ABC2-7716-0855-A3B97329980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226571" y="387626"/>
            <a:ext cx="3371310" cy="1475848"/>
          </a:xfrm>
          <a:prstGeom prst="rect">
            <a:avLst/>
          </a:prstGeom>
        </p:spPr>
      </p:pic>
      <p:pic>
        <p:nvPicPr>
          <p:cNvPr id="8" name="Picture 7">
            <a:extLst>
              <a:ext uri="{FF2B5EF4-FFF2-40B4-BE49-F238E27FC236}">
                <a16:creationId xmlns:a16="http://schemas.microsoft.com/office/drawing/2014/main" id="{BA0D3359-F1D6-117E-685B-A648B63A74F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9804" y="387626"/>
            <a:ext cx="1085970" cy="1052702"/>
          </a:xfrm>
          <a:prstGeom prst="rect">
            <a:avLst/>
          </a:prstGeom>
        </p:spPr>
      </p:pic>
      <p:sp>
        <p:nvSpPr>
          <p:cNvPr id="11" name="Rectangle 10">
            <a:extLst>
              <a:ext uri="{FF2B5EF4-FFF2-40B4-BE49-F238E27FC236}">
                <a16:creationId xmlns:a16="http://schemas.microsoft.com/office/drawing/2014/main" id="{F4FBEDC9-674E-4B81-1748-4D61015C1615}"/>
              </a:ext>
            </a:extLst>
          </p:cNvPr>
          <p:cNvSpPr/>
          <p:nvPr userDrawn="1"/>
        </p:nvSpPr>
        <p:spPr>
          <a:xfrm>
            <a:off x="9479903" y="0"/>
            <a:ext cx="2712098" cy="6858000"/>
          </a:xfrm>
          <a:prstGeom prst="rect">
            <a:avLst/>
          </a:prstGeom>
          <a:gradFill>
            <a:gsLst>
              <a:gs pos="0">
                <a:schemeClr val="bg1"/>
              </a:gs>
              <a:gs pos="100000">
                <a:schemeClr val="tx1">
                  <a:lumMod val="50000"/>
                </a:schemeClr>
              </a:gs>
            </a:gsLst>
            <a:lin ang="0" scaled="0"/>
          </a:gradFill>
          <a:ln w="6561" cap="flat">
            <a:noFill/>
            <a:prstDash val="solid"/>
            <a:miter/>
          </a:ln>
        </p:spPr>
        <p:txBody>
          <a:bodyPr rtlCol="0" anchor="ctr"/>
          <a:lstStyle/>
          <a:p>
            <a:pPr algn="l"/>
            <a:endParaRPr lang="en-US" dirty="0"/>
          </a:p>
        </p:txBody>
      </p:sp>
    </p:spTree>
    <p:extLst>
      <p:ext uri="{BB962C8B-B14F-4D97-AF65-F5344CB8AC3E}">
        <p14:creationId xmlns:p14="http://schemas.microsoft.com/office/powerpoint/2010/main" val="3875109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7" name="Picture 6" descr="A white background with black and white clouds&#10;&#10;AI-generated content may be incorrect.">
            <a:extLst>
              <a:ext uri="{FF2B5EF4-FFF2-40B4-BE49-F238E27FC236}">
                <a16:creationId xmlns:a16="http://schemas.microsoft.com/office/drawing/2014/main" id="{21C67058-ABC2-7716-0855-A3B97329980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226571" y="387626"/>
            <a:ext cx="3371310" cy="1475848"/>
          </a:xfrm>
          <a:prstGeom prst="rect">
            <a:avLst/>
          </a:prstGeom>
        </p:spPr>
      </p:pic>
      <p:pic>
        <p:nvPicPr>
          <p:cNvPr id="8" name="Picture 7">
            <a:extLst>
              <a:ext uri="{FF2B5EF4-FFF2-40B4-BE49-F238E27FC236}">
                <a16:creationId xmlns:a16="http://schemas.microsoft.com/office/drawing/2014/main" id="{BA0D3359-F1D6-117E-685B-A648B63A74F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9804" y="387626"/>
            <a:ext cx="1085970" cy="1052702"/>
          </a:xfrm>
          <a:prstGeom prst="rect">
            <a:avLst/>
          </a:prstGeom>
        </p:spPr>
      </p:pic>
      <p:sp>
        <p:nvSpPr>
          <p:cNvPr id="11" name="Rectangle 10">
            <a:extLst>
              <a:ext uri="{FF2B5EF4-FFF2-40B4-BE49-F238E27FC236}">
                <a16:creationId xmlns:a16="http://schemas.microsoft.com/office/drawing/2014/main" id="{F4FBEDC9-674E-4B81-1748-4D61015C1615}"/>
              </a:ext>
            </a:extLst>
          </p:cNvPr>
          <p:cNvSpPr/>
          <p:nvPr userDrawn="1"/>
        </p:nvSpPr>
        <p:spPr>
          <a:xfrm>
            <a:off x="9479903" y="0"/>
            <a:ext cx="2712098" cy="6858000"/>
          </a:xfrm>
          <a:prstGeom prst="rect">
            <a:avLst/>
          </a:prstGeom>
          <a:gradFill>
            <a:gsLst>
              <a:gs pos="0">
                <a:schemeClr val="bg1"/>
              </a:gs>
              <a:gs pos="100000">
                <a:schemeClr val="accent1">
                  <a:lumMod val="50000"/>
                </a:schemeClr>
              </a:gs>
            </a:gsLst>
            <a:lin ang="0" scaled="0"/>
          </a:gradFill>
          <a:ln w="6561" cap="flat">
            <a:noFill/>
            <a:prstDash val="solid"/>
            <a:miter/>
          </a:ln>
        </p:spPr>
        <p:txBody>
          <a:bodyPr rtlCol="0" anchor="ctr"/>
          <a:lstStyle/>
          <a:p>
            <a:pPr algn="l"/>
            <a:endParaRPr lang="en-US" dirty="0"/>
          </a:p>
        </p:txBody>
      </p:sp>
    </p:spTree>
    <p:extLst>
      <p:ext uri="{BB962C8B-B14F-4D97-AF65-F5344CB8AC3E}">
        <p14:creationId xmlns:p14="http://schemas.microsoft.com/office/powerpoint/2010/main" val="347608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7" name="Picture 6" descr="A white background with black and white clouds&#10;&#10;AI-generated content may be incorrect.">
            <a:extLst>
              <a:ext uri="{FF2B5EF4-FFF2-40B4-BE49-F238E27FC236}">
                <a16:creationId xmlns:a16="http://schemas.microsoft.com/office/drawing/2014/main" id="{21C67058-ABC2-7716-0855-A3B97329980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226571" y="387626"/>
            <a:ext cx="3371310" cy="1475848"/>
          </a:xfrm>
          <a:prstGeom prst="rect">
            <a:avLst/>
          </a:prstGeom>
        </p:spPr>
      </p:pic>
      <p:pic>
        <p:nvPicPr>
          <p:cNvPr id="8" name="Picture 7">
            <a:extLst>
              <a:ext uri="{FF2B5EF4-FFF2-40B4-BE49-F238E27FC236}">
                <a16:creationId xmlns:a16="http://schemas.microsoft.com/office/drawing/2014/main" id="{BA0D3359-F1D6-117E-685B-A648B63A74F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9804" y="387626"/>
            <a:ext cx="1085970" cy="1052702"/>
          </a:xfrm>
          <a:prstGeom prst="rect">
            <a:avLst/>
          </a:prstGeom>
        </p:spPr>
      </p:pic>
      <p:sp>
        <p:nvSpPr>
          <p:cNvPr id="11" name="Rectangle 10">
            <a:extLst>
              <a:ext uri="{FF2B5EF4-FFF2-40B4-BE49-F238E27FC236}">
                <a16:creationId xmlns:a16="http://schemas.microsoft.com/office/drawing/2014/main" id="{F4FBEDC9-674E-4B81-1748-4D61015C1615}"/>
              </a:ext>
            </a:extLst>
          </p:cNvPr>
          <p:cNvSpPr/>
          <p:nvPr userDrawn="1"/>
        </p:nvSpPr>
        <p:spPr>
          <a:xfrm>
            <a:off x="9479903" y="0"/>
            <a:ext cx="2712098" cy="6858000"/>
          </a:xfrm>
          <a:prstGeom prst="rect">
            <a:avLst/>
          </a:prstGeom>
          <a:gradFill>
            <a:gsLst>
              <a:gs pos="0">
                <a:schemeClr val="bg1"/>
              </a:gs>
              <a:gs pos="100000">
                <a:srgbClr val="C0D5DD"/>
              </a:gs>
            </a:gsLst>
            <a:lin ang="0" scaled="0"/>
          </a:gradFill>
          <a:ln w="6561" cap="flat">
            <a:noFill/>
            <a:prstDash val="solid"/>
            <a:miter/>
          </a:ln>
        </p:spPr>
        <p:txBody>
          <a:bodyPr rtlCol="0" anchor="ctr"/>
          <a:lstStyle/>
          <a:p>
            <a:pPr algn="l"/>
            <a:endParaRPr lang="en-US" dirty="0"/>
          </a:p>
        </p:txBody>
      </p:sp>
    </p:spTree>
    <p:extLst>
      <p:ext uri="{BB962C8B-B14F-4D97-AF65-F5344CB8AC3E}">
        <p14:creationId xmlns:p14="http://schemas.microsoft.com/office/powerpoint/2010/main" val="3859408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A90570-76E7-4655-8FA9-C20D8BAE804D}" type="datetimeFigureOut">
              <a:rPr lang="en-US" smtClean="0"/>
              <a:t>9/26/2025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719690-D182-4EA5-9DB8-A572190D66D8}" type="slidenum">
              <a:rPr lang="en-US" smtClean="0"/>
              <a:t>‹#›</a:t>
            </a:fld>
            <a:endParaRPr lang="en-US"/>
          </a:p>
        </p:txBody>
      </p:sp>
    </p:spTree>
    <p:extLst>
      <p:ext uri="{BB962C8B-B14F-4D97-AF65-F5344CB8AC3E}">
        <p14:creationId xmlns:p14="http://schemas.microsoft.com/office/powerpoint/2010/main" val="1390681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DAA90570-76E7-4655-8FA9-C20D8BAE804D}" type="datetimeFigureOut">
              <a:rPr lang="en-US" smtClean="0"/>
              <a:pPr/>
              <a:t>9/26/2025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1D719690-D182-4EA5-9DB8-A572190D66D8}" type="slidenum">
              <a:rPr lang="en-US" smtClean="0"/>
              <a:pPr/>
              <a:t>‹#›</a:t>
            </a:fld>
            <a:endParaRPr lang="en-US" dirty="0"/>
          </a:p>
        </p:txBody>
      </p:sp>
    </p:spTree>
    <p:extLst>
      <p:ext uri="{BB962C8B-B14F-4D97-AF65-F5344CB8AC3E}">
        <p14:creationId xmlns:p14="http://schemas.microsoft.com/office/powerpoint/2010/main" val="420413543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710" r:id="rId3"/>
    <p:sldLayoutId id="2147483709" r:id="rId4"/>
    <p:sldLayoutId id="2147483711" r:id="rId5"/>
    <p:sldLayoutId id="2147483712" r:id="rId6"/>
    <p:sldLayoutId id="2147483713" r:id="rId7"/>
    <p:sldLayoutId id="2147483703" r:id="rId8"/>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1525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1525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1525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1525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1525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4.gif"/><Relationship Id="rId5" Type="http://schemas.openxmlformats.org/officeDocument/2006/relationships/image" Target="../media/image33.jpe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60.png"/><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jpe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61.jpeg"/></Relationships>
</file>

<file path=ppt/slides/_rels/slide3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8.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32.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image" Target="../media/image80.jpeg"/><Relationship Id="rId1" Type="http://schemas.openxmlformats.org/officeDocument/2006/relationships/slideLayout" Target="../slideLayouts/slideLayout8.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3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87.png"/></Relationships>
</file>

<file path=ppt/slides/_rels/slide3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91.jpeg"/><Relationship Id="rId7" Type="http://schemas.openxmlformats.org/officeDocument/2006/relationships/image" Target="../media/image95.png"/><Relationship Id="rId12" Type="http://schemas.openxmlformats.org/officeDocument/2006/relationships/image" Target="../media/image100.svg"/><Relationship Id="rId2" Type="http://schemas.openxmlformats.org/officeDocument/2006/relationships/image" Target="../media/image90.jpeg"/><Relationship Id="rId1" Type="http://schemas.openxmlformats.org/officeDocument/2006/relationships/slideLayout" Target="../slideLayouts/slideLayout6.xml"/><Relationship Id="rId6" Type="http://schemas.openxmlformats.org/officeDocument/2006/relationships/image" Target="../media/image94.svg"/><Relationship Id="rId11" Type="http://schemas.openxmlformats.org/officeDocument/2006/relationships/image" Target="../media/image99.png"/><Relationship Id="rId5" Type="http://schemas.openxmlformats.org/officeDocument/2006/relationships/image" Target="../media/image93.png"/><Relationship Id="rId10" Type="http://schemas.openxmlformats.org/officeDocument/2006/relationships/image" Target="../media/image98.svg"/><Relationship Id="rId4" Type="http://schemas.openxmlformats.org/officeDocument/2006/relationships/image" Target="../media/image92.jpeg"/><Relationship Id="rId9" Type="http://schemas.openxmlformats.org/officeDocument/2006/relationships/image" Target="../media/image9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6.tiff"/><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black and white clouds&#10;&#10;AI-generated content may be incorrect.">
            <a:extLst>
              <a:ext uri="{FF2B5EF4-FFF2-40B4-BE49-F238E27FC236}">
                <a16:creationId xmlns:a16="http://schemas.microsoft.com/office/drawing/2014/main" id="{A05B334E-314A-7216-AC5B-0A9C5FA51B22}"/>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226571" y="387626"/>
            <a:ext cx="3371310" cy="1475848"/>
          </a:xfrm>
          <a:prstGeom prst="rect">
            <a:avLst/>
          </a:prstGeom>
        </p:spPr>
      </p:pic>
      <p:sp>
        <p:nvSpPr>
          <p:cNvPr id="2" name="Subtitle 2">
            <a:extLst>
              <a:ext uri="{FF2B5EF4-FFF2-40B4-BE49-F238E27FC236}">
                <a16:creationId xmlns:a16="http://schemas.microsoft.com/office/drawing/2014/main" id="{F3680B39-FB7D-8CE4-A5B2-40F6BDCE360E}"/>
              </a:ext>
            </a:extLst>
          </p:cNvPr>
          <p:cNvSpPr>
            <a:spLocks noGrp="1"/>
          </p:cNvSpPr>
          <p:nvPr>
            <p:ph type="subTitle" idx="1"/>
          </p:nvPr>
        </p:nvSpPr>
        <p:spPr>
          <a:xfrm>
            <a:off x="1325774" y="1440328"/>
            <a:ext cx="5784166" cy="673144"/>
          </a:xfrm>
        </p:spPr>
        <p:txBody>
          <a:bodyPr>
            <a:normAutofit fontScale="85000" lnSpcReduction="20000"/>
          </a:bodyPr>
          <a:lstStyle>
            <a:lvl1pPr marL="0" indent="0" algn="l">
              <a:buNone/>
              <a:defRPr sz="2400">
                <a:solidFill>
                  <a:srgbClr val="51525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Project Update | Public Meeting</a:t>
            </a:r>
          </a:p>
          <a:p>
            <a:r>
              <a:rPr lang="en-US" dirty="0"/>
              <a:t>September 30, 2025</a:t>
            </a:r>
          </a:p>
        </p:txBody>
      </p:sp>
      <p:pic>
        <p:nvPicPr>
          <p:cNvPr id="5" name="Picture 4">
            <a:extLst>
              <a:ext uri="{FF2B5EF4-FFF2-40B4-BE49-F238E27FC236}">
                <a16:creationId xmlns:a16="http://schemas.microsoft.com/office/drawing/2014/main" id="{1B55DF49-3E31-B894-5481-9C8F264F6A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9804" y="387626"/>
            <a:ext cx="1085970" cy="1052702"/>
          </a:xfrm>
          <a:prstGeom prst="rect">
            <a:avLst/>
          </a:prstGeom>
        </p:spPr>
      </p:pic>
    </p:spTree>
    <p:extLst>
      <p:ext uri="{BB962C8B-B14F-4D97-AF65-F5344CB8AC3E}">
        <p14:creationId xmlns:p14="http://schemas.microsoft.com/office/powerpoint/2010/main" val="2046423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D0E72-6581-4A1A-C936-0EFBB7A7D4A0}"/>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090D0B66-6F39-7B9B-480C-7A0A63945A8A}"/>
              </a:ext>
            </a:extLst>
          </p:cNvPr>
          <p:cNvSpPr txBox="1"/>
          <p:nvPr/>
        </p:nvSpPr>
        <p:spPr>
          <a:xfrm>
            <a:off x="1325774" y="1440328"/>
            <a:ext cx="3933645" cy="523220"/>
          </a:xfrm>
          <a:prstGeom prst="rect">
            <a:avLst/>
          </a:prstGeom>
          <a:noFill/>
        </p:spPr>
        <p:txBody>
          <a:bodyPr wrap="square" rtlCol="0">
            <a:spAutoFit/>
          </a:bodyPr>
          <a:lstStyle/>
          <a:p>
            <a:r>
              <a:rPr lang="en-US" sz="2800" b="1" dirty="0"/>
              <a:t>FLOOD CONTROL</a:t>
            </a:r>
          </a:p>
        </p:txBody>
      </p:sp>
      <p:sp>
        <p:nvSpPr>
          <p:cNvPr id="2" name="TextBox 1">
            <a:extLst>
              <a:ext uri="{FF2B5EF4-FFF2-40B4-BE49-F238E27FC236}">
                <a16:creationId xmlns:a16="http://schemas.microsoft.com/office/drawing/2014/main" id="{19E24A9A-9FAC-71F4-35C3-F6160FCEA2F2}"/>
              </a:ext>
            </a:extLst>
          </p:cNvPr>
          <p:cNvSpPr txBox="1"/>
          <p:nvPr/>
        </p:nvSpPr>
        <p:spPr>
          <a:xfrm>
            <a:off x="7399527" y="-74039"/>
            <a:ext cx="3933645" cy="923330"/>
          </a:xfrm>
          <a:prstGeom prst="rect">
            <a:avLst/>
          </a:prstGeom>
          <a:noFill/>
        </p:spPr>
        <p:txBody>
          <a:bodyPr wrap="square" rtlCol="0">
            <a:spAutoFit/>
          </a:bodyPr>
          <a:lstStyle/>
          <a:p>
            <a:r>
              <a:rPr lang="en-US" sz="5400" b="1" dirty="0">
                <a:solidFill>
                  <a:schemeClr val="tx2"/>
                </a:solidFill>
              </a:rPr>
              <a:t>GOAL</a:t>
            </a:r>
          </a:p>
        </p:txBody>
      </p:sp>
      <p:sp>
        <p:nvSpPr>
          <p:cNvPr id="3" name="TextBox 2">
            <a:extLst>
              <a:ext uri="{FF2B5EF4-FFF2-40B4-BE49-F238E27FC236}">
                <a16:creationId xmlns:a16="http://schemas.microsoft.com/office/drawing/2014/main" id="{D9BDA186-0234-A991-E8F1-B828C7EC0690}"/>
              </a:ext>
            </a:extLst>
          </p:cNvPr>
          <p:cNvSpPr txBox="1"/>
          <p:nvPr/>
        </p:nvSpPr>
        <p:spPr>
          <a:xfrm>
            <a:off x="9366350" y="6064898"/>
            <a:ext cx="2364439" cy="923330"/>
          </a:xfrm>
          <a:prstGeom prst="rect">
            <a:avLst/>
          </a:prstGeom>
          <a:noFill/>
        </p:spPr>
        <p:txBody>
          <a:bodyPr wrap="square" rtlCol="0">
            <a:spAutoFit/>
          </a:bodyPr>
          <a:lstStyle/>
          <a:p>
            <a:r>
              <a:rPr lang="en-US" sz="5400" b="1" dirty="0">
                <a:solidFill>
                  <a:schemeClr val="tx2"/>
                </a:solidFill>
              </a:rPr>
              <a:t>DESIGN</a:t>
            </a:r>
          </a:p>
        </p:txBody>
      </p:sp>
      <p:sp>
        <p:nvSpPr>
          <p:cNvPr id="5" name="TextBox 4">
            <a:extLst>
              <a:ext uri="{FF2B5EF4-FFF2-40B4-BE49-F238E27FC236}">
                <a16:creationId xmlns:a16="http://schemas.microsoft.com/office/drawing/2014/main" id="{9AF222D9-85B4-57B1-9194-30CBFCDD696F}"/>
              </a:ext>
            </a:extLst>
          </p:cNvPr>
          <p:cNvSpPr txBox="1"/>
          <p:nvPr/>
        </p:nvSpPr>
        <p:spPr>
          <a:xfrm>
            <a:off x="7325980" y="763959"/>
            <a:ext cx="3088432" cy="2800767"/>
          </a:xfrm>
          <a:prstGeom prst="rect">
            <a:avLst/>
          </a:prstGeom>
          <a:noFill/>
        </p:spPr>
        <p:txBody>
          <a:bodyPr wrap="square" rtlCol="0">
            <a:spAutoFit/>
          </a:bodyPr>
          <a:lstStyle/>
          <a:p>
            <a:pPr marL="285750" indent="-285750">
              <a:buFont typeface="Arial" panose="020B0604020202020204" pitchFamily="34" charset="0"/>
              <a:buChar char="•"/>
            </a:pPr>
            <a:r>
              <a:rPr lang="en-US" sz="1600" b="1" dirty="0"/>
              <a:t>Counteract</a:t>
            </a:r>
            <a:r>
              <a:rPr lang="en-US" sz="1600" dirty="0"/>
              <a:t> increase flow from stopping water reuse irrigating golf course from 5 irrigation ponds/impoundments</a:t>
            </a:r>
          </a:p>
          <a:p>
            <a:pPr marL="285750" indent="-285750">
              <a:buFont typeface="Arial" panose="020B0604020202020204" pitchFamily="34" charset="0"/>
              <a:buChar char="•"/>
            </a:pPr>
            <a:r>
              <a:rPr lang="en-US" sz="1600" b="1" dirty="0">
                <a:highlight>
                  <a:srgbClr val="E6E7E8"/>
                </a:highlight>
              </a:rPr>
              <a:t>Reduce</a:t>
            </a:r>
            <a:r>
              <a:rPr lang="en-US" sz="1600" dirty="0">
                <a:highlight>
                  <a:srgbClr val="E6E7E8"/>
                </a:highlight>
              </a:rPr>
              <a:t> yard flooding at homes on Elgin, which occurred during 2-year storms</a:t>
            </a:r>
          </a:p>
          <a:p>
            <a:pPr marL="285750" indent="-285750">
              <a:buFont typeface="Arial" panose="020B0604020202020204" pitchFamily="34" charset="0"/>
              <a:buChar char="•"/>
            </a:pPr>
            <a:r>
              <a:rPr lang="en-US" sz="1600" b="1" dirty="0"/>
              <a:t>Reduce</a:t>
            </a:r>
            <a:r>
              <a:rPr lang="en-US" sz="1600" dirty="0"/>
              <a:t> garage flooding in Westwood</a:t>
            </a:r>
          </a:p>
          <a:p>
            <a:pPr marL="285750" indent="-285750">
              <a:buFont typeface="Arial" panose="020B0604020202020204" pitchFamily="34" charset="0"/>
              <a:buChar char="•"/>
            </a:pPr>
            <a:r>
              <a:rPr lang="en-US" sz="1600" b="1" dirty="0"/>
              <a:t>Slow</a:t>
            </a:r>
            <a:r>
              <a:rPr lang="en-US" sz="1600" dirty="0"/>
              <a:t> flow at Ft. Island/Griffith Park to reduce erosion</a:t>
            </a:r>
          </a:p>
        </p:txBody>
      </p:sp>
      <p:sp>
        <p:nvSpPr>
          <p:cNvPr id="12" name="TextBox 11">
            <a:extLst>
              <a:ext uri="{FF2B5EF4-FFF2-40B4-BE49-F238E27FC236}">
                <a16:creationId xmlns:a16="http://schemas.microsoft.com/office/drawing/2014/main" id="{F3D2ABE4-74C2-4E99-FA6C-FD6EEC8D3B37}"/>
              </a:ext>
            </a:extLst>
          </p:cNvPr>
          <p:cNvSpPr txBox="1"/>
          <p:nvPr/>
        </p:nvSpPr>
        <p:spPr>
          <a:xfrm>
            <a:off x="152400" y="3564726"/>
            <a:ext cx="5408532" cy="369332"/>
          </a:xfrm>
          <a:prstGeom prst="rect">
            <a:avLst/>
          </a:prstGeom>
          <a:noFill/>
        </p:spPr>
        <p:txBody>
          <a:bodyPr wrap="none" rtlCol="0">
            <a:spAutoFit/>
          </a:bodyPr>
          <a:lstStyle/>
          <a:p>
            <a:r>
              <a:rPr lang="en-US" dirty="0"/>
              <a:t>Move </a:t>
            </a:r>
            <a:r>
              <a:rPr lang="en-US" dirty="0" err="1"/>
              <a:t>Schocalog</a:t>
            </a:r>
            <a:r>
              <a:rPr lang="en-US" dirty="0"/>
              <a:t> Run </a:t>
            </a:r>
            <a:r>
              <a:rPr lang="en-US" b="1" u="sng" dirty="0"/>
              <a:t>50-feet away </a:t>
            </a:r>
            <a:r>
              <a:rPr lang="en-US" dirty="0"/>
              <a:t>from homes on Elgin</a:t>
            </a:r>
          </a:p>
        </p:txBody>
      </p:sp>
      <p:pic>
        <p:nvPicPr>
          <p:cNvPr id="14" name="Picture 13">
            <a:extLst>
              <a:ext uri="{FF2B5EF4-FFF2-40B4-BE49-F238E27FC236}">
                <a16:creationId xmlns:a16="http://schemas.microsoft.com/office/drawing/2014/main" id="{B7B370B0-AA58-240D-8FAC-64175DA1E2F6}"/>
              </a:ext>
            </a:extLst>
          </p:cNvPr>
          <p:cNvPicPr>
            <a:picLocks noChangeAspect="1"/>
          </p:cNvPicPr>
          <p:nvPr/>
        </p:nvPicPr>
        <p:blipFill>
          <a:blip r:embed="rId3"/>
          <a:stretch>
            <a:fillRect/>
          </a:stretch>
        </p:blipFill>
        <p:spPr>
          <a:xfrm>
            <a:off x="239804" y="4098275"/>
            <a:ext cx="8306959" cy="2638793"/>
          </a:xfrm>
          <a:prstGeom prst="rect">
            <a:avLst/>
          </a:prstGeom>
        </p:spPr>
      </p:pic>
      <p:sp>
        <p:nvSpPr>
          <p:cNvPr id="16" name="Callout: Line with Border and Accent Bar 15">
            <a:extLst>
              <a:ext uri="{FF2B5EF4-FFF2-40B4-BE49-F238E27FC236}">
                <a16:creationId xmlns:a16="http://schemas.microsoft.com/office/drawing/2014/main" id="{A4EC85E6-CB44-CE68-FCB4-2AA856D48BDD}"/>
              </a:ext>
            </a:extLst>
          </p:cNvPr>
          <p:cNvSpPr/>
          <p:nvPr/>
        </p:nvSpPr>
        <p:spPr>
          <a:xfrm>
            <a:off x="9224893" y="5155322"/>
            <a:ext cx="1952445" cy="938719"/>
          </a:xfrm>
          <a:prstGeom prst="accentBorderCallout1">
            <a:avLst>
              <a:gd name="adj1" fmla="val 18750"/>
              <a:gd name="adj2" fmla="val -8333"/>
              <a:gd name="adj3" fmla="val 33034"/>
              <a:gd name="adj4" fmla="val -127209"/>
            </a:avLst>
          </a:prstGeom>
          <a:solidFill>
            <a:srgbClr val="E5ECEF"/>
          </a:solidFill>
          <a:ln w="57150">
            <a:solidFill>
              <a:srgbClr val="00617F"/>
            </a:solidFill>
            <a:headEnd type="oval"/>
            <a:tailEnd type="oval"/>
          </a:ln>
        </p:spPr>
        <p:style>
          <a:lnRef idx="0">
            <a:scrgbClr r="0" g="0" b="0"/>
          </a:lnRef>
          <a:fillRef idx="0">
            <a:scrgbClr r="0" g="0" b="0"/>
          </a:fillRef>
          <a:effectRef idx="0">
            <a:scrgbClr r="0" g="0" b="0"/>
          </a:effectRef>
          <a:fontRef idx="minor">
            <a:schemeClr val="lt1"/>
          </a:fontRef>
        </p:style>
        <p:txBody>
          <a:bodyPr rtlCol="0" anchor="ctr"/>
          <a:lstStyle/>
          <a:p>
            <a:pPr algn="l"/>
            <a:r>
              <a:rPr lang="en-US" dirty="0">
                <a:solidFill>
                  <a:schemeClr val="tx2"/>
                </a:solidFill>
              </a:rPr>
              <a:t>Existing </a:t>
            </a:r>
            <a:r>
              <a:rPr lang="en-US" dirty="0" err="1">
                <a:solidFill>
                  <a:schemeClr val="tx2"/>
                </a:solidFill>
              </a:rPr>
              <a:t>Schocalog</a:t>
            </a:r>
            <a:r>
              <a:rPr lang="en-US" dirty="0">
                <a:solidFill>
                  <a:schemeClr val="tx2"/>
                </a:solidFill>
              </a:rPr>
              <a:t> Run (gray)</a:t>
            </a:r>
          </a:p>
        </p:txBody>
      </p:sp>
      <p:sp>
        <p:nvSpPr>
          <p:cNvPr id="17" name="Callout: Line with Border and Accent Bar 16">
            <a:extLst>
              <a:ext uri="{FF2B5EF4-FFF2-40B4-BE49-F238E27FC236}">
                <a16:creationId xmlns:a16="http://schemas.microsoft.com/office/drawing/2014/main" id="{A8967FEC-4C56-FE97-8091-6A95AE3835D3}"/>
              </a:ext>
            </a:extLst>
          </p:cNvPr>
          <p:cNvSpPr/>
          <p:nvPr/>
        </p:nvSpPr>
        <p:spPr>
          <a:xfrm>
            <a:off x="9076504" y="3890664"/>
            <a:ext cx="1952445" cy="938719"/>
          </a:xfrm>
          <a:prstGeom prst="accentBorderCallout1">
            <a:avLst>
              <a:gd name="adj1" fmla="val 18750"/>
              <a:gd name="adj2" fmla="val -8333"/>
              <a:gd name="adj3" fmla="val 40724"/>
              <a:gd name="adj4" fmla="val -146928"/>
            </a:avLst>
          </a:prstGeom>
          <a:solidFill>
            <a:srgbClr val="E5ECEF"/>
          </a:solidFill>
          <a:ln w="57150" cap="flat">
            <a:solidFill>
              <a:srgbClr val="00617F"/>
            </a:solidFill>
            <a:headEnd type="oval"/>
            <a:tailEnd type="oval"/>
          </a:ln>
        </p:spPr>
        <p:style>
          <a:lnRef idx="0">
            <a:scrgbClr r="0" g="0" b="0"/>
          </a:lnRef>
          <a:fillRef idx="0">
            <a:scrgbClr r="0" g="0" b="0"/>
          </a:fillRef>
          <a:effectRef idx="0">
            <a:scrgbClr r="0" g="0" b="0"/>
          </a:effectRef>
          <a:fontRef idx="minor">
            <a:schemeClr val="lt1"/>
          </a:fontRef>
        </p:style>
        <p:txBody>
          <a:bodyPr rtlCol="0" anchor="ctr"/>
          <a:lstStyle/>
          <a:p>
            <a:pPr algn="l"/>
            <a:r>
              <a:rPr lang="en-US" dirty="0">
                <a:solidFill>
                  <a:schemeClr val="tx2"/>
                </a:solidFill>
              </a:rPr>
              <a:t>Proposed </a:t>
            </a:r>
            <a:r>
              <a:rPr lang="en-US" dirty="0" err="1">
                <a:solidFill>
                  <a:schemeClr val="tx2"/>
                </a:solidFill>
              </a:rPr>
              <a:t>Schocalog</a:t>
            </a:r>
            <a:r>
              <a:rPr lang="en-US" dirty="0">
                <a:solidFill>
                  <a:schemeClr val="tx2"/>
                </a:solidFill>
              </a:rPr>
              <a:t> Run (blue)</a:t>
            </a:r>
          </a:p>
        </p:txBody>
      </p:sp>
      <p:cxnSp>
        <p:nvCxnSpPr>
          <p:cNvPr id="19" name="Straight Connector 18">
            <a:extLst>
              <a:ext uri="{FF2B5EF4-FFF2-40B4-BE49-F238E27FC236}">
                <a16:creationId xmlns:a16="http://schemas.microsoft.com/office/drawing/2014/main" id="{B899AADF-4EF2-79BD-ADCC-9DAD2D480778}"/>
              </a:ext>
            </a:extLst>
          </p:cNvPr>
          <p:cNvCxnSpPr>
            <a:cxnSpLocks/>
          </p:cNvCxnSpPr>
          <p:nvPr/>
        </p:nvCxnSpPr>
        <p:spPr>
          <a:xfrm>
            <a:off x="6761747" y="3749392"/>
            <a:ext cx="1684421" cy="2579219"/>
          </a:xfrm>
          <a:prstGeom prst="line">
            <a:avLst/>
          </a:prstGeom>
          <a:ln w="7620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344787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FAA59-0B77-5331-7248-F845AF8783B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12E5067D-FD3B-D375-009D-E6F498D754B1}"/>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1152487" y="3359424"/>
            <a:ext cx="5340720" cy="3219409"/>
          </a:xfrm>
          <a:prstGeom prst="rect">
            <a:avLst/>
          </a:prstGeom>
        </p:spPr>
      </p:pic>
      <p:sp>
        <p:nvSpPr>
          <p:cNvPr id="9" name="TextBox 8">
            <a:extLst>
              <a:ext uri="{FF2B5EF4-FFF2-40B4-BE49-F238E27FC236}">
                <a16:creationId xmlns:a16="http://schemas.microsoft.com/office/drawing/2014/main" id="{5750E5FD-668A-D326-F9DB-BD87349A2F0D}"/>
              </a:ext>
            </a:extLst>
          </p:cNvPr>
          <p:cNvSpPr txBox="1"/>
          <p:nvPr/>
        </p:nvSpPr>
        <p:spPr>
          <a:xfrm>
            <a:off x="1325774" y="1440328"/>
            <a:ext cx="3933645" cy="523220"/>
          </a:xfrm>
          <a:prstGeom prst="rect">
            <a:avLst/>
          </a:prstGeom>
          <a:noFill/>
        </p:spPr>
        <p:txBody>
          <a:bodyPr wrap="square" rtlCol="0">
            <a:spAutoFit/>
          </a:bodyPr>
          <a:lstStyle/>
          <a:p>
            <a:r>
              <a:rPr lang="en-US" sz="2800" b="1" dirty="0"/>
              <a:t>FLOOD CONTROL</a:t>
            </a:r>
          </a:p>
        </p:txBody>
      </p:sp>
      <p:sp>
        <p:nvSpPr>
          <p:cNvPr id="2" name="TextBox 1">
            <a:extLst>
              <a:ext uri="{FF2B5EF4-FFF2-40B4-BE49-F238E27FC236}">
                <a16:creationId xmlns:a16="http://schemas.microsoft.com/office/drawing/2014/main" id="{934756E7-CF10-E0FF-7454-81346F75B8D2}"/>
              </a:ext>
            </a:extLst>
          </p:cNvPr>
          <p:cNvSpPr txBox="1"/>
          <p:nvPr/>
        </p:nvSpPr>
        <p:spPr>
          <a:xfrm>
            <a:off x="7399527" y="-74039"/>
            <a:ext cx="3933645" cy="923330"/>
          </a:xfrm>
          <a:prstGeom prst="rect">
            <a:avLst/>
          </a:prstGeom>
          <a:noFill/>
        </p:spPr>
        <p:txBody>
          <a:bodyPr wrap="square" rtlCol="0">
            <a:spAutoFit/>
          </a:bodyPr>
          <a:lstStyle/>
          <a:p>
            <a:r>
              <a:rPr lang="en-US" sz="5400" b="1" dirty="0">
                <a:solidFill>
                  <a:schemeClr val="tx2"/>
                </a:solidFill>
              </a:rPr>
              <a:t>GOAL</a:t>
            </a:r>
          </a:p>
        </p:txBody>
      </p:sp>
      <p:sp>
        <p:nvSpPr>
          <p:cNvPr id="3" name="TextBox 2">
            <a:extLst>
              <a:ext uri="{FF2B5EF4-FFF2-40B4-BE49-F238E27FC236}">
                <a16:creationId xmlns:a16="http://schemas.microsoft.com/office/drawing/2014/main" id="{93713D39-D49D-BA92-90F1-239C3DB87261}"/>
              </a:ext>
            </a:extLst>
          </p:cNvPr>
          <p:cNvSpPr txBox="1"/>
          <p:nvPr/>
        </p:nvSpPr>
        <p:spPr>
          <a:xfrm>
            <a:off x="9366350" y="6064898"/>
            <a:ext cx="2364439" cy="923330"/>
          </a:xfrm>
          <a:prstGeom prst="rect">
            <a:avLst/>
          </a:prstGeom>
          <a:noFill/>
        </p:spPr>
        <p:txBody>
          <a:bodyPr wrap="square" rtlCol="0">
            <a:spAutoFit/>
          </a:bodyPr>
          <a:lstStyle/>
          <a:p>
            <a:r>
              <a:rPr lang="en-US" sz="5400" b="1" dirty="0">
                <a:solidFill>
                  <a:schemeClr val="tx2"/>
                </a:solidFill>
              </a:rPr>
              <a:t>DESIGN</a:t>
            </a:r>
          </a:p>
        </p:txBody>
      </p:sp>
      <p:sp>
        <p:nvSpPr>
          <p:cNvPr id="5" name="TextBox 4">
            <a:extLst>
              <a:ext uri="{FF2B5EF4-FFF2-40B4-BE49-F238E27FC236}">
                <a16:creationId xmlns:a16="http://schemas.microsoft.com/office/drawing/2014/main" id="{75FF917B-410E-949D-A33A-B7B10C73D36B}"/>
              </a:ext>
            </a:extLst>
          </p:cNvPr>
          <p:cNvSpPr txBox="1"/>
          <p:nvPr/>
        </p:nvSpPr>
        <p:spPr>
          <a:xfrm>
            <a:off x="7325980" y="763959"/>
            <a:ext cx="3088432" cy="2800767"/>
          </a:xfrm>
          <a:prstGeom prst="rect">
            <a:avLst/>
          </a:prstGeom>
          <a:noFill/>
        </p:spPr>
        <p:txBody>
          <a:bodyPr wrap="square" rtlCol="0">
            <a:spAutoFit/>
          </a:bodyPr>
          <a:lstStyle/>
          <a:p>
            <a:pPr marL="285750" indent="-285750">
              <a:buFont typeface="Arial" panose="020B0604020202020204" pitchFamily="34" charset="0"/>
              <a:buChar char="•"/>
            </a:pPr>
            <a:r>
              <a:rPr lang="en-US" sz="1600" b="1" dirty="0"/>
              <a:t>Counteract</a:t>
            </a:r>
            <a:r>
              <a:rPr lang="en-US" sz="1600" dirty="0"/>
              <a:t> increase flow from stopping water reuse irrigating golf course from 5 irrigation ponds/impoundments</a:t>
            </a:r>
          </a:p>
          <a:p>
            <a:pPr marL="285750" indent="-285750">
              <a:buFont typeface="Arial" panose="020B0604020202020204" pitchFamily="34" charset="0"/>
              <a:buChar char="•"/>
            </a:pPr>
            <a:r>
              <a:rPr lang="en-US" sz="1600" b="1" dirty="0"/>
              <a:t>Reduce</a:t>
            </a:r>
            <a:r>
              <a:rPr lang="en-US" sz="1600" dirty="0"/>
              <a:t> yard flooding at homes on Elgin, which occurred during 2-year storms</a:t>
            </a:r>
          </a:p>
          <a:p>
            <a:pPr marL="285750" indent="-285750">
              <a:buFont typeface="Arial" panose="020B0604020202020204" pitchFamily="34" charset="0"/>
              <a:buChar char="•"/>
            </a:pPr>
            <a:r>
              <a:rPr lang="en-US" sz="1600" b="1" dirty="0">
                <a:highlight>
                  <a:srgbClr val="E6E7E8"/>
                </a:highlight>
              </a:rPr>
              <a:t>Reduce</a:t>
            </a:r>
            <a:r>
              <a:rPr lang="en-US" sz="1600" dirty="0">
                <a:highlight>
                  <a:srgbClr val="E6E7E8"/>
                </a:highlight>
              </a:rPr>
              <a:t> garage flooding in Westwood</a:t>
            </a:r>
          </a:p>
          <a:p>
            <a:pPr marL="285750" indent="-285750">
              <a:buFont typeface="Arial" panose="020B0604020202020204" pitchFamily="34" charset="0"/>
              <a:buChar char="•"/>
            </a:pPr>
            <a:r>
              <a:rPr lang="en-US" sz="1600" b="1" dirty="0"/>
              <a:t>Slow</a:t>
            </a:r>
            <a:r>
              <a:rPr lang="en-US" sz="1600" dirty="0"/>
              <a:t> flow at Ft. Island/Griffith Park to reduce erosion</a:t>
            </a:r>
          </a:p>
        </p:txBody>
      </p:sp>
      <p:sp>
        <p:nvSpPr>
          <p:cNvPr id="12" name="TextBox 11">
            <a:extLst>
              <a:ext uri="{FF2B5EF4-FFF2-40B4-BE49-F238E27FC236}">
                <a16:creationId xmlns:a16="http://schemas.microsoft.com/office/drawing/2014/main" id="{4A4F17C0-3E1D-37BE-4664-88F2D4AF8F6C}"/>
              </a:ext>
            </a:extLst>
          </p:cNvPr>
          <p:cNvSpPr txBox="1"/>
          <p:nvPr/>
        </p:nvSpPr>
        <p:spPr>
          <a:xfrm>
            <a:off x="1325774" y="1845821"/>
            <a:ext cx="5706979" cy="923330"/>
          </a:xfrm>
          <a:prstGeom prst="rect">
            <a:avLst/>
          </a:prstGeom>
          <a:noFill/>
        </p:spPr>
        <p:txBody>
          <a:bodyPr wrap="square" rtlCol="0">
            <a:spAutoFit/>
          </a:bodyPr>
          <a:lstStyle/>
          <a:p>
            <a:r>
              <a:rPr lang="en-US" b="1" dirty="0"/>
              <a:t>Removed</a:t>
            </a:r>
            <a:r>
              <a:rPr lang="en-US" dirty="0"/>
              <a:t> dams and in-stream structures that were </a:t>
            </a:r>
            <a:r>
              <a:rPr lang="en-US" b="1" dirty="0"/>
              <a:t>blocking stormwater </a:t>
            </a:r>
            <a:r>
              <a:rPr lang="en-US" dirty="0"/>
              <a:t>from the Westwood storm pipes from discharging during storms</a:t>
            </a:r>
          </a:p>
        </p:txBody>
      </p:sp>
      <p:pic>
        <p:nvPicPr>
          <p:cNvPr id="10" name="Picture 9">
            <a:extLst>
              <a:ext uri="{FF2B5EF4-FFF2-40B4-BE49-F238E27FC236}">
                <a16:creationId xmlns:a16="http://schemas.microsoft.com/office/drawing/2014/main" id="{F3F07B97-CD3B-74AC-33DB-233ED2D534EB}"/>
              </a:ext>
            </a:extLst>
          </p:cNvPr>
          <p:cNvPicPr>
            <a:picLocks noChangeAspect="1"/>
          </p:cNvPicPr>
          <p:nvPr/>
        </p:nvPicPr>
        <p:blipFill>
          <a:blip r:embed="rId4" cstate="hqprint">
            <a:alphaModFix amt="35000"/>
            <a:extLst>
              <a:ext uri="{28A0092B-C50C-407E-A947-70E740481C1C}">
                <a14:useLocalDpi xmlns:a14="http://schemas.microsoft.com/office/drawing/2010/main"/>
              </a:ext>
            </a:extLst>
          </a:blip>
          <a:srcRect/>
          <a:stretch>
            <a:fillRect/>
          </a:stretch>
        </p:blipFill>
        <p:spPr>
          <a:xfrm>
            <a:off x="1139594" y="3359426"/>
            <a:ext cx="5340719" cy="3219408"/>
          </a:xfrm>
          <a:prstGeom prst="rect">
            <a:avLst/>
          </a:prstGeom>
        </p:spPr>
      </p:pic>
      <p:sp>
        <p:nvSpPr>
          <p:cNvPr id="13" name="Oval 12">
            <a:extLst>
              <a:ext uri="{FF2B5EF4-FFF2-40B4-BE49-F238E27FC236}">
                <a16:creationId xmlns:a16="http://schemas.microsoft.com/office/drawing/2014/main" id="{FF66624D-9841-FF36-9166-C895C17B8E88}"/>
              </a:ext>
            </a:extLst>
          </p:cNvPr>
          <p:cNvSpPr/>
          <p:nvPr/>
        </p:nvSpPr>
        <p:spPr>
          <a:xfrm rot="1617456">
            <a:off x="1826661" y="3963108"/>
            <a:ext cx="5636376" cy="1732547"/>
          </a:xfrm>
          <a:custGeom>
            <a:avLst/>
            <a:gdLst>
              <a:gd name="connsiteX0" fmla="*/ 0 w 5636376"/>
              <a:gd name="connsiteY0" fmla="*/ 866274 h 1732547"/>
              <a:gd name="connsiteX1" fmla="*/ 2818188 w 5636376"/>
              <a:gd name="connsiteY1" fmla="*/ 0 h 1732547"/>
              <a:gd name="connsiteX2" fmla="*/ 5636376 w 5636376"/>
              <a:gd name="connsiteY2" fmla="*/ 866274 h 1732547"/>
              <a:gd name="connsiteX3" fmla="*/ 2818188 w 5636376"/>
              <a:gd name="connsiteY3" fmla="*/ 1732548 h 1732547"/>
              <a:gd name="connsiteX4" fmla="*/ 0 w 5636376"/>
              <a:gd name="connsiteY4" fmla="*/ 866274 h 1732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6376" h="1732547" extrusionOk="0">
                <a:moveTo>
                  <a:pt x="0" y="866274"/>
                </a:moveTo>
                <a:cubicBezTo>
                  <a:pt x="-144272" y="298854"/>
                  <a:pt x="1184058" y="29158"/>
                  <a:pt x="2818188" y="0"/>
                </a:cubicBezTo>
                <a:cubicBezTo>
                  <a:pt x="4449799" y="15825"/>
                  <a:pt x="5577649" y="389711"/>
                  <a:pt x="5636376" y="866274"/>
                </a:cubicBezTo>
                <a:cubicBezTo>
                  <a:pt x="5587598" y="1392338"/>
                  <a:pt x="4355165" y="1840136"/>
                  <a:pt x="2818188" y="1732548"/>
                </a:cubicBezTo>
                <a:cubicBezTo>
                  <a:pt x="1205471" y="1701758"/>
                  <a:pt x="74278" y="1380194"/>
                  <a:pt x="0" y="866274"/>
                </a:cubicBezTo>
                <a:close/>
              </a:path>
            </a:pathLst>
          </a:custGeom>
          <a:noFill/>
          <a:ln w="76200" cap="flat">
            <a:solidFill>
              <a:schemeClr val="accent3">
                <a:lumMod val="50000"/>
              </a:schemeClr>
            </a:solidFill>
            <a:prstDash val="solid"/>
            <a:miter/>
            <a:extLst>
              <a:ext uri="{C807C97D-BFC1-408E-A445-0C87EB9F89A2}">
                <ask:lineSketchStyleProps xmlns:ask="http://schemas.microsoft.com/office/drawing/2018/sketchyshapes" sd="1219033472">
                  <a:prstGeom prst="ellipse">
                    <a:avLst/>
                  </a:prstGeom>
                  <ask:type>
                    <ask:lineSketchCurved/>
                  </ask:type>
                </ask:lineSketchStyleProps>
              </a:ext>
            </a:extLst>
          </a:ln>
        </p:spPr>
        <p:txBody>
          <a:bodyPr rtlCol="0" anchor="ctr"/>
          <a:lstStyle/>
          <a:p>
            <a:pPr algn="l"/>
            <a:endParaRPr lang="en-US" dirty="0"/>
          </a:p>
        </p:txBody>
      </p:sp>
    </p:spTree>
    <p:extLst>
      <p:ext uri="{BB962C8B-B14F-4D97-AF65-F5344CB8AC3E}">
        <p14:creationId xmlns:p14="http://schemas.microsoft.com/office/powerpoint/2010/main" val="1123587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6A427-6D4C-0D78-F914-DFB527C38809}"/>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4DDC193C-4523-BF6D-F82B-B6A8EE294C96}"/>
              </a:ext>
            </a:extLst>
          </p:cNvPr>
          <p:cNvSpPr txBox="1"/>
          <p:nvPr/>
        </p:nvSpPr>
        <p:spPr>
          <a:xfrm>
            <a:off x="1325774" y="1440328"/>
            <a:ext cx="3933645" cy="523220"/>
          </a:xfrm>
          <a:prstGeom prst="rect">
            <a:avLst/>
          </a:prstGeom>
          <a:noFill/>
        </p:spPr>
        <p:txBody>
          <a:bodyPr wrap="square" rtlCol="0">
            <a:spAutoFit/>
          </a:bodyPr>
          <a:lstStyle/>
          <a:p>
            <a:r>
              <a:rPr lang="en-US" sz="2800" b="1" dirty="0"/>
              <a:t>FLOOD CONTROL</a:t>
            </a:r>
          </a:p>
        </p:txBody>
      </p:sp>
      <p:sp>
        <p:nvSpPr>
          <p:cNvPr id="2" name="TextBox 1">
            <a:extLst>
              <a:ext uri="{FF2B5EF4-FFF2-40B4-BE49-F238E27FC236}">
                <a16:creationId xmlns:a16="http://schemas.microsoft.com/office/drawing/2014/main" id="{146BC167-723D-B480-C98D-3A795ADEC14E}"/>
              </a:ext>
            </a:extLst>
          </p:cNvPr>
          <p:cNvSpPr txBox="1"/>
          <p:nvPr/>
        </p:nvSpPr>
        <p:spPr>
          <a:xfrm>
            <a:off x="7399527" y="-74039"/>
            <a:ext cx="3933645" cy="923330"/>
          </a:xfrm>
          <a:prstGeom prst="rect">
            <a:avLst/>
          </a:prstGeom>
          <a:noFill/>
        </p:spPr>
        <p:txBody>
          <a:bodyPr wrap="square" rtlCol="0">
            <a:spAutoFit/>
          </a:bodyPr>
          <a:lstStyle/>
          <a:p>
            <a:r>
              <a:rPr lang="en-US" sz="5400" b="1" dirty="0">
                <a:solidFill>
                  <a:schemeClr val="tx2"/>
                </a:solidFill>
              </a:rPr>
              <a:t>GOAL</a:t>
            </a:r>
          </a:p>
        </p:txBody>
      </p:sp>
      <p:sp>
        <p:nvSpPr>
          <p:cNvPr id="3" name="TextBox 2">
            <a:extLst>
              <a:ext uri="{FF2B5EF4-FFF2-40B4-BE49-F238E27FC236}">
                <a16:creationId xmlns:a16="http://schemas.microsoft.com/office/drawing/2014/main" id="{18142CE6-BFB1-3088-7A7E-C3857F8BDB3A}"/>
              </a:ext>
            </a:extLst>
          </p:cNvPr>
          <p:cNvSpPr txBox="1"/>
          <p:nvPr/>
        </p:nvSpPr>
        <p:spPr>
          <a:xfrm>
            <a:off x="9366350" y="6064898"/>
            <a:ext cx="2364439" cy="923330"/>
          </a:xfrm>
          <a:prstGeom prst="rect">
            <a:avLst/>
          </a:prstGeom>
          <a:noFill/>
        </p:spPr>
        <p:txBody>
          <a:bodyPr wrap="square" rtlCol="0">
            <a:spAutoFit/>
          </a:bodyPr>
          <a:lstStyle/>
          <a:p>
            <a:r>
              <a:rPr lang="en-US" sz="5400" b="1" dirty="0">
                <a:solidFill>
                  <a:schemeClr val="tx2"/>
                </a:solidFill>
              </a:rPr>
              <a:t>DESIGN</a:t>
            </a:r>
          </a:p>
        </p:txBody>
      </p:sp>
      <p:pic>
        <p:nvPicPr>
          <p:cNvPr id="10" name="Picture 9" descr="A map of a city&#10;&#10;AI-generated content may be incorrect.">
            <a:extLst>
              <a:ext uri="{FF2B5EF4-FFF2-40B4-BE49-F238E27FC236}">
                <a16:creationId xmlns:a16="http://schemas.microsoft.com/office/drawing/2014/main" id="{43351A7C-5303-1B65-E281-875AEC09BA0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5679" y="3306861"/>
            <a:ext cx="8037997" cy="3500003"/>
          </a:xfrm>
          <a:prstGeom prst="rect">
            <a:avLst/>
          </a:prstGeom>
        </p:spPr>
      </p:pic>
      <p:sp>
        <p:nvSpPr>
          <p:cNvPr id="18" name="Callout: Line with Border and Accent Bar 17">
            <a:extLst>
              <a:ext uri="{FF2B5EF4-FFF2-40B4-BE49-F238E27FC236}">
                <a16:creationId xmlns:a16="http://schemas.microsoft.com/office/drawing/2014/main" id="{4DAE8FB4-3AF8-D6F7-72A0-CB4CE61E79DA}"/>
              </a:ext>
            </a:extLst>
          </p:cNvPr>
          <p:cNvSpPr/>
          <p:nvPr/>
        </p:nvSpPr>
        <p:spPr>
          <a:xfrm>
            <a:off x="9023507" y="4118143"/>
            <a:ext cx="2088441" cy="938719"/>
          </a:xfrm>
          <a:prstGeom prst="accentBorderCallout1">
            <a:avLst>
              <a:gd name="adj1" fmla="val 18750"/>
              <a:gd name="adj2" fmla="val -8333"/>
              <a:gd name="adj3" fmla="val 109267"/>
              <a:gd name="adj4" fmla="val -80094"/>
            </a:avLst>
          </a:prstGeom>
          <a:solidFill>
            <a:srgbClr val="E5ECEF"/>
          </a:solidFill>
          <a:ln w="57150">
            <a:solidFill>
              <a:srgbClr val="00617F"/>
            </a:solidFill>
            <a:headEnd type="oval"/>
            <a:tailEnd type="oval"/>
          </a:ln>
        </p:spPr>
        <p:style>
          <a:lnRef idx="0">
            <a:scrgbClr r="0" g="0" b="0"/>
          </a:lnRef>
          <a:fillRef idx="0">
            <a:scrgbClr r="0" g="0" b="0"/>
          </a:fillRef>
          <a:effectRef idx="0">
            <a:scrgbClr r="0" g="0" b="0"/>
          </a:effectRef>
          <a:fontRef idx="minor">
            <a:schemeClr val="lt1"/>
          </a:fontRef>
        </p:style>
        <p:txBody>
          <a:bodyPr rtlCol="0" anchor="ctr"/>
          <a:lstStyle/>
          <a:p>
            <a:pPr algn="l"/>
            <a:r>
              <a:rPr lang="en-US" dirty="0">
                <a:solidFill>
                  <a:schemeClr val="tx2"/>
                </a:solidFill>
              </a:rPr>
              <a:t>Existing 100-Year Flood Elev (</a:t>
            </a:r>
            <a:r>
              <a:rPr lang="en-US" dirty="0">
                <a:solidFill>
                  <a:srgbClr val="FF0000"/>
                </a:solidFill>
              </a:rPr>
              <a:t>red</a:t>
            </a:r>
            <a:r>
              <a:rPr lang="en-US" dirty="0">
                <a:solidFill>
                  <a:schemeClr val="tx2"/>
                </a:solidFill>
              </a:rPr>
              <a:t>)</a:t>
            </a:r>
          </a:p>
        </p:txBody>
      </p:sp>
      <p:sp>
        <p:nvSpPr>
          <p:cNvPr id="19" name="Callout: Line with Border and Accent Bar 18">
            <a:extLst>
              <a:ext uri="{FF2B5EF4-FFF2-40B4-BE49-F238E27FC236}">
                <a16:creationId xmlns:a16="http://schemas.microsoft.com/office/drawing/2014/main" id="{A5CC1C8E-9924-0410-DE5B-506754D4E959}"/>
              </a:ext>
            </a:extLst>
          </p:cNvPr>
          <p:cNvSpPr/>
          <p:nvPr/>
        </p:nvSpPr>
        <p:spPr>
          <a:xfrm>
            <a:off x="9134061" y="5257779"/>
            <a:ext cx="2364439" cy="836262"/>
          </a:xfrm>
          <a:prstGeom prst="accentBorderCallout1">
            <a:avLst>
              <a:gd name="adj1" fmla="val 18750"/>
              <a:gd name="adj2" fmla="val -8333"/>
              <a:gd name="adj3" fmla="val 62424"/>
              <a:gd name="adj4" fmla="val -44219"/>
            </a:avLst>
          </a:prstGeom>
          <a:solidFill>
            <a:srgbClr val="E5ECEF"/>
          </a:solidFill>
          <a:ln w="57150" cap="flat">
            <a:solidFill>
              <a:srgbClr val="00617F"/>
            </a:solidFill>
            <a:headEnd type="oval"/>
            <a:tailEnd type="oval"/>
          </a:ln>
        </p:spPr>
        <p:style>
          <a:lnRef idx="0">
            <a:scrgbClr r="0" g="0" b="0"/>
          </a:lnRef>
          <a:fillRef idx="0">
            <a:scrgbClr r="0" g="0" b="0"/>
          </a:fillRef>
          <a:effectRef idx="0">
            <a:scrgbClr r="0" g="0" b="0"/>
          </a:effectRef>
          <a:fontRef idx="minor">
            <a:schemeClr val="lt1"/>
          </a:fontRef>
        </p:style>
        <p:txBody>
          <a:bodyPr rtlCol="0" anchor="ctr"/>
          <a:lstStyle/>
          <a:p>
            <a:r>
              <a:rPr lang="en-US" dirty="0">
                <a:solidFill>
                  <a:schemeClr val="tx2"/>
                </a:solidFill>
              </a:rPr>
              <a:t>Proposed 100-Year Flood Elev (</a:t>
            </a:r>
            <a:r>
              <a:rPr lang="en-US" dirty="0">
                <a:solidFill>
                  <a:schemeClr val="accent2">
                    <a:lumMod val="50000"/>
                  </a:schemeClr>
                </a:solidFill>
              </a:rPr>
              <a:t>blue</a:t>
            </a:r>
            <a:r>
              <a:rPr lang="en-US" dirty="0">
                <a:solidFill>
                  <a:schemeClr val="tx2"/>
                </a:solidFill>
              </a:rPr>
              <a:t>)</a:t>
            </a:r>
          </a:p>
        </p:txBody>
      </p:sp>
      <p:sp>
        <p:nvSpPr>
          <p:cNvPr id="5" name="TextBox 4">
            <a:extLst>
              <a:ext uri="{FF2B5EF4-FFF2-40B4-BE49-F238E27FC236}">
                <a16:creationId xmlns:a16="http://schemas.microsoft.com/office/drawing/2014/main" id="{3677DDBE-69EF-C748-4D80-AD015BDD8EAE}"/>
              </a:ext>
            </a:extLst>
          </p:cNvPr>
          <p:cNvSpPr txBox="1"/>
          <p:nvPr/>
        </p:nvSpPr>
        <p:spPr>
          <a:xfrm>
            <a:off x="7325980" y="763959"/>
            <a:ext cx="3088432" cy="2800767"/>
          </a:xfrm>
          <a:prstGeom prst="rect">
            <a:avLst/>
          </a:prstGeom>
          <a:noFill/>
        </p:spPr>
        <p:txBody>
          <a:bodyPr wrap="square" rtlCol="0">
            <a:spAutoFit/>
          </a:bodyPr>
          <a:lstStyle/>
          <a:p>
            <a:pPr marL="285750" indent="-285750">
              <a:buFont typeface="Arial" panose="020B0604020202020204" pitchFamily="34" charset="0"/>
              <a:buChar char="•"/>
            </a:pPr>
            <a:r>
              <a:rPr lang="en-US" sz="1600" b="1" dirty="0"/>
              <a:t>Counteract</a:t>
            </a:r>
            <a:r>
              <a:rPr lang="en-US" sz="1600" dirty="0"/>
              <a:t> increase flow from stopping water reuse irrigating golf course from 4 irrigation ponds/impoundments</a:t>
            </a:r>
          </a:p>
          <a:p>
            <a:pPr marL="285750" indent="-285750">
              <a:buFont typeface="Arial" panose="020B0604020202020204" pitchFamily="34" charset="0"/>
              <a:buChar char="•"/>
            </a:pPr>
            <a:r>
              <a:rPr lang="en-US" sz="1600" b="1" dirty="0"/>
              <a:t>Reduce</a:t>
            </a:r>
            <a:r>
              <a:rPr lang="en-US" sz="1600" dirty="0"/>
              <a:t> yard flooding at homes on Elgin, which occurred during 2-year storms</a:t>
            </a:r>
          </a:p>
          <a:p>
            <a:pPr marL="285750" indent="-285750">
              <a:buFont typeface="Arial" panose="020B0604020202020204" pitchFamily="34" charset="0"/>
              <a:buChar char="•"/>
            </a:pPr>
            <a:r>
              <a:rPr lang="en-US" sz="1600" b="1" dirty="0"/>
              <a:t>Reduce</a:t>
            </a:r>
            <a:r>
              <a:rPr lang="en-US" sz="1600" dirty="0"/>
              <a:t> garage flooding in Westwood</a:t>
            </a:r>
          </a:p>
          <a:p>
            <a:pPr marL="285750" indent="-285750">
              <a:buFont typeface="Arial" panose="020B0604020202020204" pitchFamily="34" charset="0"/>
              <a:buChar char="•"/>
            </a:pPr>
            <a:r>
              <a:rPr lang="en-US" sz="1600" b="1" dirty="0">
                <a:highlight>
                  <a:srgbClr val="C0C0C0"/>
                </a:highlight>
              </a:rPr>
              <a:t>Slow</a:t>
            </a:r>
            <a:r>
              <a:rPr lang="en-US" sz="1600" dirty="0">
                <a:highlight>
                  <a:srgbClr val="C0C0C0"/>
                </a:highlight>
              </a:rPr>
              <a:t> flow at Ft. Island/Griffith Park to reduce erosion</a:t>
            </a:r>
          </a:p>
        </p:txBody>
      </p:sp>
      <p:sp>
        <p:nvSpPr>
          <p:cNvPr id="7" name="TextBox 6">
            <a:extLst>
              <a:ext uri="{FF2B5EF4-FFF2-40B4-BE49-F238E27FC236}">
                <a16:creationId xmlns:a16="http://schemas.microsoft.com/office/drawing/2014/main" id="{89E71D84-9EAD-6734-9177-CC3A1F91D9E5}"/>
              </a:ext>
            </a:extLst>
          </p:cNvPr>
          <p:cNvSpPr txBox="1"/>
          <p:nvPr/>
        </p:nvSpPr>
        <p:spPr>
          <a:xfrm rot="17421820">
            <a:off x="3007162" y="5734947"/>
            <a:ext cx="2019684" cy="261610"/>
          </a:xfrm>
          <a:prstGeom prst="rect">
            <a:avLst/>
          </a:prstGeom>
          <a:noFill/>
        </p:spPr>
        <p:txBody>
          <a:bodyPr wrap="square" rtlCol="0">
            <a:spAutoFit/>
          </a:bodyPr>
          <a:lstStyle/>
          <a:p>
            <a:r>
              <a:rPr lang="en-US" sz="1100" dirty="0">
                <a:solidFill>
                  <a:schemeClr val="tx2"/>
                </a:solidFill>
              </a:rPr>
              <a:t>Cleveland Massillon Road</a:t>
            </a:r>
          </a:p>
        </p:txBody>
      </p:sp>
      <p:sp>
        <p:nvSpPr>
          <p:cNvPr id="8" name="TextBox 7">
            <a:extLst>
              <a:ext uri="{FF2B5EF4-FFF2-40B4-BE49-F238E27FC236}">
                <a16:creationId xmlns:a16="http://schemas.microsoft.com/office/drawing/2014/main" id="{3E9A901F-F616-370F-CD1E-5F91454AF30B}"/>
              </a:ext>
            </a:extLst>
          </p:cNvPr>
          <p:cNvSpPr txBox="1"/>
          <p:nvPr/>
        </p:nvSpPr>
        <p:spPr>
          <a:xfrm>
            <a:off x="6544997" y="6022296"/>
            <a:ext cx="780983" cy="261610"/>
          </a:xfrm>
          <a:prstGeom prst="rect">
            <a:avLst/>
          </a:prstGeom>
          <a:noFill/>
        </p:spPr>
        <p:txBody>
          <a:bodyPr wrap="none" rtlCol="0">
            <a:spAutoFit/>
          </a:bodyPr>
          <a:lstStyle/>
          <a:p>
            <a:r>
              <a:rPr lang="en-US" sz="1100" dirty="0">
                <a:solidFill>
                  <a:schemeClr val="tx2"/>
                </a:solidFill>
              </a:rPr>
              <a:t>Elgin Road</a:t>
            </a:r>
          </a:p>
        </p:txBody>
      </p:sp>
    </p:spTree>
    <p:extLst>
      <p:ext uri="{BB962C8B-B14F-4D97-AF65-F5344CB8AC3E}">
        <p14:creationId xmlns:p14="http://schemas.microsoft.com/office/powerpoint/2010/main" val="22469374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6F0C4-3A9F-3FC7-8C30-BF5F9289C02A}"/>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3B971C88-1C7A-239B-8DF1-2630C9135648}"/>
              </a:ext>
            </a:extLst>
          </p:cNvPr>
          <p:cNvSpPr txBox="1"/>
          <p:nvPr/>
        </p:nvSpPr>
        <p:spPr>
          <a:xfrm>
            <a:off x="1325774" y="1440328"/>
            <a:ext cx="4235158" cy="523220"/>
          </a:xfrm>
          <a:prstGeom prst="rect">
            <a:avLst/>
          </a:prstGeom>
          <a:noFill/>
        </p:spPr>
        <p:txBody>
          <a:bodyPr wrap="square" rtlCol="0">
            <a:spAutoFit/>
          </a:bodyPr>
          <a:lstStyle/>
          <a:p>
            <a:r>
              <a:rPr lang="en-US" sz="2800" b="1" dirty="0">
                <a:solidFill>
                  <a:srgbClr val="82ABBC"/>
                </a:solidFill>
              </a:rPr>
              <a:t>AQUATIC ENHANCEMENTS</a:t>
            </a:r>
          </a:p>
        </p:txBody>
      </p:sp>
      <p:sp>
        <p:nvSpPr>
          <p:cNvPr id="2" name="TextBox 1">
            <a:extLst>
              <a:ext uri="{FF2B5EF4-FFF2-40B4-BE49-F238E27FC236}">
                <a16:creationId xmlns:a16="http://schemas.microsoft.com/office/drawing/2014/main" id="{7722AA98-4293-D003-7FB2-3208FD663726}"/>
              </a:ext>
            </a:extLst>
          </p:cNvPr>
          <p:cNvSpPr txBox="1"/>
          <p:nvPr/>
        </p:nvSpPr>
        <p:spPr>
          <a:xfrm>
            <a:off x="7399527" y="-74039"/>
            <a:ext cx="3933645" cy="923330"/>
          </a:xfrm>
          <a:prstGeom prst="rect">
            <a:avLst/>
          </a:prstGeom>
          <a:noFill/>
        </p:spPr>
        <p:txBody>
          <a:bodyPr wrap="square" rtlCol="0">
            <a:spAutoFit/>
          </a:bodyPr>
          <a:lstStyle/>
          <a:p>
            <a:r>
              <a:rPr lang="en-US" sz="5400" b="1" dirty="0">
                <a:solidFill>
                  <a:schemeClr val="tx2"/>
                </a:solidFill>
              </a:rPr>
              <a:t>GOAL</a:t>
            </a:r>
          </a:p>
        </p:txBody>
      </p:sp>
      <p:sp>
        <p:nvSpPr>
          <p:cNvPr id="3" name="TextBox 2">
            <a:extLst>
              <a:ext uri="{FF2B5EF4-FFF2-40B4-BE49-F238E27FC236}">
                <a16:creationId xmlns:a16="http://schemas.microsoft.com/office/drawing/2014/main" id="{E07FFC51-C333-3EF5-1400-AFEAD6CB0B4E}"/>
              </a:ext>
            </a:extLst>
          </p:cNvPr>
          <p:cNvSpPr txBox="1"/>
          <p:nvPr/>
        </p:nvSpPr>
        <p:spPr>
          <a:xfrm>
            <a:off x="9366350" y="6064898"/>
            <a:ext cx="2364439" cy="923330"/>
          </a:xfrm>
          <a:prstGeom prst="rect">
            <a:avLst/>
          </a:prstGeom>
          <a:noFill/>
        </p:spPr>
        <p:txBody>
          <a:bodyPr wrap="square" rtlCol="0">
            <a:spAutoFit/>
          </a:bodyPr>
          <a:lstStyle/>
          <a:p>
            <a:r>
              <a:rPr lang="en-US" sz="5400" b="1" dirty="0">
                <a:solidFill>
                  <a:schemeClr val="tx2"/>
                </a:solidFill>
              </a:rPr>
              <a:t>DESIGN</a:t>
            </a:r>
          </a:p>
        </p:txBody>
      </p:sp>
      <p:sp>
        <p:nvSpPr>
          <p:cNvPr id="5" name="TextBox 4">
            <a:extLst>
              <a:ext uri="{FF2B5EF4-FFF2-40B4-BE49-F238E27FC236}">
                <a16:creationId xmlns:a16="http://schemas.microsoft.com/office/drawing/2014/main" id="{58159A95-8F13-6FF4-A3B8-012348DC128E}"/>
              </a:ext>
            </a:extLst>
          </p:cNvPr>
          <p:cNvSpPr txBox="1"/>
          <p:nvPr/>
        </p:nvSpPr>
        <p:spPr>
          <a:xfrm>
            <a:off x="7325980" y="763959"/>
            <a:ext cx="3088432" cy="1323439"/>
          </a:xfrm>
          <a:prstGeom prst="rect">
            <a:avLst/>
          </a:prstGeom>
          <a:noFill/>
        </p:spPr>
        <p:txBody>
          <a:bodyPr wrap="square" rtlCol="0">
            <a:spAutoFit/>
          </a:bodyPr>
          <a:lstStyle/>
          <a:p>
            <a:pPr marL="285750" indent="-285750">
              <a:buFont typeface="Arial" panose="020B0604020202020204" pitchFamily="34" charset="0"/>
              <a:buChar char="•"/>
            </a:pPr>
            <a:r>
              <a:rPr lang="en-US" sz="1600" b="1" dirty="0">
                <a:solidFill>
                  <a:schemeClr val="tx2">
                    <a:lumMod val="90000"/>
                    <a:lumOff val="10000"/>
                  </a:schemeClr>
                </a:solidFill>
                <a:highlight>
                  <a:srgbClr val="C0C0C0"/>
                </a:highlight>
              </a:rPr>
              <a:t>Recover</a:t>
            </a:r>
            <a:r>
              <a:rPr lang="en-US" sz="1600" dirty="0">
                <a:solidFill>
                  <a:schemeClr val="tx2">
                    <a:lumMod val="90000"/>
                    <a:lumOff val="10000"/>
                  </a:schemeClr>
                </a:solidFill>
                <a:highlight>
                  <a:srgbClr val="C0C0C0"/>
                </a:highlight>
              </a:rPr>
              <a:t> fish passage</a:t>
            </a:r>
          </a:p>
          <a:p>
            <a:pPr marL="285750" indent="-285750">
              <a:buFont typeface="Arial" panose="020B0604020202020204" pitchFamily="34" charset="0"/>
              <a:buChar char="•"/>
            </a:pPr>
            <a:r>
              <a:rPr lang="en-US" sz="1600" b="1" dirty="0">
                <a:solidFill>
                  <a:schemeClr val="tx2">
                    <a:lumMod val="90000"/>
                    <a:lumOff val="10000"/>
                  </a:schemeClr>
                </a:solidFill>
              </a:rPr>
              <a:t>Develop</a:t>
            </a:r>
            <a:r>
              <a:rPr lang="en-US" sz="1600" dirty="0">
                <a:solidFill>
                  <a:schemeClr val="tx2">
                    <a:lumMod val="90000"/>
                    <a:lumOff val="10000"/>
                  </a:schemeClr>
                </a:solidFill>
              </a:rPr>
              <a:t> in-stream habitat</a:t>
            </a:r>
          </a:p>
          <a:p>
            <a:pPr marL="285750" indent="-285750">
              <a:buFont typeface="Arial" panose="020B0604020202020204" pitchFamily="34" charset="0"/>
              <a:buChar char="•"/>
            </a:pPr>
            <a:r>
              <a:rPr lang="en-US" sz="1600" b="1" dirty="0">
                <a:solidFill>
                  <a:schemeClr val="tx2">
                    <a:lumMod val="90000"/>
                    <a:lumOff val="10000"/>
                  </a:schemeClr>
                </a:solidFill>
              </a:rPr>
              <a:t>Improve</a:t>
            </a:r>
            <a:r>
              <a:rPr lang="en-US" sz="1600" dirty="0">
                <a:solidFill>
                  <a:schemeClr val="tx2">
                    <a:lumMod val="90000"/>
                    <a:lumOff val="10000"/>
                  </a:schemeClr>
                </a:solidFill>
              </a:rPr>
              <a:t> water quality for the watershed (NPS-IS goals)</a:t>
            </a:r>
          </a:p>
          <a:p>
            <a:pPr marL="285750" indent="-285750">
              <a:buFont typeface="Arial" panose="020B0604020202020204" pitchFamily="34" charset="0"/>
              <a:buChar char="•"/>
            </a:pPr>
            <a:endParaRPr lang="en-US" sz="1600" dirty="0">
              <a:solidFill>
                <a:schemeClr val="tx2">
                  <a:lumMod val="90000"/>
                  <a:lumOff val="10000"/>
                </a:schemeClr>
              </a:solidFill>
            </a:endParaRPr>
          </a:p>
        </p:txBody>
      </p:sp>
      <p:sp>
        <p:nvSpPr>
          <p:cNvPr id="7" name="TextBox 6">
            <a:extLst>
              <a:ext uri="{FF2B5EF4-FFF2-40B4-BE49-F238E27FC236}">
                <a16:creationId xmlns:a16="http://schemas.microsoft.com/office/drawing/2014/main" id="{57DB0522-9A3A-DF44-7530-C07B3C4C4CFC}"/>
              </a:ext>
            </a:extLst>
          </p:cNvPr>
          <p:cNvSpPr txBox="1"/>
          <p:nvPr/>
        </p:nvSpPr>
        <p:spPr>
          <a:xfrm>
            <a:off x="7555832" y="2087398"/>
            <a:ext cx="4300699" cy="3447098"/>
          </a:xfrm>
          <a:prstGeom prst="rect">
            <a:avLst/>
          </a:prstGeom>
          <a:noFill/>
        </p:spPr>
        <p:txBody>
          <a:bodyPr wrap="square">
            <a:spAutoFit/>
          </a:bodyPr>
          <a:lstStyle/>
          <a:p>
            <a:r>
              <a:rPr lang="en-US" b="1" dirty="0">
                <a:effectLst/>
                <a:latin typeface="Calibri" panose="020F0502020204030204" pitchFamily="34" charset="0"/>
                <a:ea typeface="Calibri" panose="020F0502020204030204" pitchFamily="34" charset="0"/>
                <a:cs typeface="Calibri" panose="020F0502020204030204" pitchFamily="34" charset="0"/>
              </a:rPr>
              <a:t>ADDED SINUOSITY</a:t>
            </a:r>
          </a:p>
          <a:p>
            <a:pPr marL="228600" indent="-228600">
              <a:spcAft>
                <a:spcPts val="600"/>
              </a:spcAft>
              <a:buFont typeface="Symbol" panose="05050102010706020507" pitchFamily="18" charset="2"/>
              <a:buChar char=""/>
            </a:pPr>
            <a:r>
              <a:rPr lang="en-US" dirty="0" err="1">
                <a:effectLst/>
                <a:latin typeface="Calibri" panose="020F0502020204030204" pitchFamily="34" charset="0"/>
                <a:ea typeface="Calibri" panose="020F0502020204030204" pitchFamily="34" charset="0"/>
                <a:cs typeface="Calibri" panose="020F0502020204030204" pitchFamily="34" charset="0"/>
              </a:rPr>
              <a:t>Shocalog</a:t>
            </a:r>
            <a:r>
              <a:rPr lang="en-US" dirty="0">
                <a:effectLst/>
                <a:latin typeface="Calibri" panose="020F0502020204030204" pitchFamily="34" charset="0"/>
                <a:ea typeface="Calibri" panose="020F0502020204030204" pitchFamily="34" charset="0"/>
                <a:cs typeface="Calibri" panose="020F0502020204030204" pitchFamily="34" charset="0"/>
              </a:rPr>
              <a:t> Run (East) – 2,528 </a:t>
            </a:r>
            <a:r>
              <a:rPr lang="en-US" dirty="0" err="1">
                <a:effectLst/>
                <a:latin typeface="Calibri" panose="020F0502020204030204" pitchFamily="34" charset="0"/>
                <a:ea typeface="Calibri" panose="020F0502020204030204" pitchFamily="34" charset="0"/>
                <a:cs typeface="Calibri" panose="020F0502020204030204" pitchFamily="34" charset="0"/>
              </a:rPr>
              <a:t>lf</a:t>
            </a:r>
            <a:r>
              <a:rPr lang="en-US" dirty="0">
                <a:effectLst/>
                <a:latin typeface="Calibri" panose="020F0502020204030204" pitchFamily="34" charset="0"/>
                <a:ea typeface="Calibri" panose="020F0502020204030204" pitchFamily="34" charset="0"/>
                <a:cs typeface="Calibri" panose="020F0502020204030204" pitchFamily="34" charset="0"/>
              </a:rPr>
              <a:t> restored creek (was 1,750 </a:t>
            </a:r>
            <a:r>
              <a:rPr lang="en-US" dirty="0" err="1">
                <a:effectLst/>
                <a:latin typeface="Calibri" panose="020F0502020204030204" pitchFamily="34" charset="0"/>
                <a:ea typeface="Calibri" panose="020F0502020204030204" pitchFamily="34" charset="0"/>
                <a:cs typeface="Calibri" panose="020F0502020204030204" pitchFamily="34" charset="0"/>
              </a:rPr>
              <a:t>lf</a:t>
            </a:r>
            <a:r>
              <a:rPr lang="en-US" dirty="0">
                <a:effectLst/>
                <a:latin typeface="Calibri" panose="020F0502020204030204" pitchFamily="34" charset="0"/>
                <a:ea typeface="Calibri" panose="020F0502020204030204" pitchFamily="34" charset="0"/>
                <a:cs typeface="Calibri" panose="020F0502020204030204" pitchFamily="34" charset="0"/>
              </a:rPr>
              <a:t>)</a:t>
            </a:r>
          </a:p>
          <a:p>
            <a:pPr marL="228600" indent="-228600">
              <a:spcAft>
                <a:spcPts val="600"/>
              </a:spcAft>
              <a:buFont typeface="Symbol" panose="05050102010706020507" pitchFamily="18" charset="2"/>
              <a:buChar char=""/>
            </a:pPr>
            <a:r>
              <a:rPr lang="en-US" dirty="0" err="1">
                <a:latin typeface="Calibri" panose="020F0502020204030204" pitchFamily="34" charset="0"/>
                <a:ea typeface="Calibri" panose="020F0502020204030204" pitchFamily="34" charset="0"/>
                <a:cs typeface="Calibri" panose="020F0502020204030204" pitchFamily="34" charset="0"/>
              </a:rPr>
              <a:t>Schocalog</a:t>
            </a:r>
            <a:r>
              <a:rPr lang="en-US" dirty="0">
                <a:latin typeface="Calibri" panose="020F0502020204030204" pitchFamily="34" charset="0"/>
                <a:ea typeface="Calibri" panose="020F0502020204030204" pitchFamily="34" charset="0"/>
                <a:cs typeface="Calibri" panose="020F0502020204030204" pitchFamily="34" charset="0"/>
              </a:rPr>
              <a:t> Run (West) – 837 </a:t>
            </a:r>
            <a:r>
              <a:rPr lang="en-US" dirty="0" err="1">
                <a:latin typeface="Calibri" panose="020F0502020204030204" pitchFamily="34" charset="0"/>
                <a:ea typeface="Calibri" panose="020F0502020204030204" pitchFamily="34" charset="0"/>
                <a:cs typeface="Calibri" panose="020F0502020204030204" pitchFamily="34" charset="0"/>
              </a:rPr>
              <a:t>lf</a:t>
            </a:r>
            <a:r>
              <a:rPr lang="en-US" dirty="0">
                <a:latin typeface="Calibri" panose="020F0502020204030204" pitchFamily="34" charset="0"/>
                <a:ea typeface="Calibri" panose="020F0502020204030204" pitchFamily="34" charset="0"/>
                <a:cs typeface="Calibri" panose="020F0502020204030204" pitchFamily="34" charset="0"/>
              </a:rPr>
              <a:t> still ditch, but added floodplain</a:t>
            </a:r>
          </a:p>
          <a:p>
            <a:pPr marL="228600" indent="-228600">
              <a:spcAft>
                <a:spcPts val="600"/>
              </a:spcAft>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Calibri" panose="020F0502020204030204" pitchFamily="34" charset="0"/>
              </a:rPr>
              <a:t>Spyglass Creek – 1,100 </a:t>
            </a:r>
            <a:r>
              <a:rPr lang="en-US" dirty="0" err="1">
                <a:effectLst/>
                <a:latin typeface="Calibri" panose="020F0502020204030204" pitchFamily="34" charset="0"/>
                <a:ea typeface="Calibri" panose="020F0502020204030204" pitchFamily="34" charset="0"/>
                <a:cs typeface="Calibri" panose="020F0502020204030204" pitchFamily="34" charset="0"/>
              </a:rPr>
              <a:t>lf</a:t>
            </a:r>
            <a:r>
              <a:rPr lang="en-US" dirty="0">
                <a:effectLst/>
                <a:latin typeface="Calibri" panose="020F0502020204030204" pitchFamily="34" charset="0"/>
                <a:ea typeface="Calibri" panose="020F0502020204030204" pitchFamily="34" charset="0"/>
                <a:cs typeface="Calibri" panose="020F0502020204030204" pitchFamily="34" charset="0"/>
              </a:rPr>
              <a:t> daylighted creek </a:t>
            </a:r>
            <a:r>
              <a:rPr lang="en-US" b="1" dirty="0">
                <a:effectLst/>
                <a:latin typeface="Calibri" panose="020F0502020204030204" pitchFamily="34" charset="0"/>
                <a:ea typeface="Calibri" panose="020F0502020204030204" pitchFamily="34" charset="0"/>
                <a:cs typeface="Calibri" panose="020F0502020204030204" pitchFamily="34" charset="0"/>
              </a:rPr>
              <a:t>(was 0 </a:t>
            </a:r>
            <a:r>
              <a:rPr lang="en-US" b="1" dirty="0" err="1">
                <a:effectLst/>
                <a:latin typeface="Calibri" panose="020F0502020204030204" pitchFamily="34" charset="0"/>
                <a:ea typeface="Calibri" panose="020F0502020204030204" pitchFamily="34" charset="0"/>
                <a:cs typeface="Calibri" panose="020F0502020204030204" pitchFamily="34" charset="0"/>
              </a:rPr>
              <a:t>lf</a:t>
            </a:r>
            <a:r>
              <a:rPr lang="en-US" b="1" dirty="0">
                <a:effectLst/>
                <a:latin typeface="Calibri" panose="020F0502020204030204" pitchFamily="34" charset="0"/>
                <a:ea typeface="Calibri" panose="020F0502020204030204" pitchFamily="34" charset="0"/>
                <a:cs typeface="Calibri" panose="020F0502020204030204" pitchFamily="34" charset="0"/>
              </a:rPr>
              <a:t>)</a:t>
            </a:r>
          </a:p>
          <a:p>
            <a:pPr marL="228600" indent="-228600">
              <a:spcAft>
                <a:spcPts val="600"/>
              </a:spcAft>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Calibri" panose="020F0502020204030204" pitchFamily="34" charset="0"/>
              </a:rPr>
              <a:t>Westchester Creek – 883 </a:t>
            </a:r>
            <a:r>
              <a:rPr lang="en-US" dirty="0" err="1">
                <a:effectLst/>
                <a:latin typeface="Calibri" panose="020F0502020204030204" pitchFamily="34" charset="0"/>
                <a:ea typeface="Calibri" panose="020F0502020204030204" pitchFamily="34" charset="0"/>
                <a:cs typeface="Calibri" panose="020F0502020204030204" pitchFamily="34" charset="0"/>
              </a:rPr>
              <a:t>lf</a:t>
            </a:r>
            <a:r>
              <a:rPr lang="en-US" dirty="0">
                <a:effectLst/>
                <a:latin typeface="Calibri" panose="020F0502020204030204" pitchFamily="34" charset="0"/>
                <a:ea typeface="Calibri" panose="020F0502020204030204" pitchFamily="34" charset="0"/>
                <a:cs typeface="Calibri" panose="020F0502020204030204" pitchFamily="34" charset="0"/>
              </a:rPr>
              <a:t> restored creek (was 600 </a:t>
            </a:r>
            <a:r>
              <a:rPr lang="en-US" dirty="0" err="1">
                <a:effectLst/>
                <a:latin typeface="Calibri" panose="020F0502020204030204" pitchFamily="34" charset="0"/>
                <a:ea typeface="Calibri" panose="020F0502020204030204" pitchFamily="34" charset="0"/>
                <a:cs typeface="Calibri" panose="020F0502020204030204" pitchFamily="34" charset="0"/>
              </a:rPr>
              <a:t>lf</a:t>
            </a:r>
            <a:r>
              <a:rPr lang="en-US" dirty="0">
                <a:effectLst/>
                <a:latin typeface="Calibri" panose="020F0502020204030204" pitchFamily="34" charset="0"/>
                <a:ea typeface="Calibri" panose="020F0502020204030204" pitchFamily="34" charset="0"/>
                <a:cs typeface="Calibri" panose="020F0502020204030204" pitchFamily="34" charset="0"/>
              </a:rPr>
              <a:t>)</a:t>
            </a:r>
          </a:p>
          <a:p>
            <a:pPr marL="228600" indent="-228600">
              <a:spcAft>
                <a:spcPts val="600"/>
              </a:spcAft>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Calibri" panose="020F0502020204030204" pitchFamily="34" charset="0"/>
              </a:rPr>
              <a:t>Bicentennial Creek – 2,196 linear feet </a:t>
            </a:r>
            <a:r>
              <a:rPr lang="en-US" b="1" dirty="0">
                <a:effectLst/>
                <a:latin typeface="Calibri" panose="020F0502020204030204" pitchFamily="34" charset="0"/>
                <a:ea typeface="Calibri" panose="020F0502020204030204" pitchFamily="34" charset="0"/>
                <a:cs typeface="Calibri" panose="020F0502020204030204" pitchFamily="34" charset="0"/>
              </a:rPr>
              <a:t>(was 0 </a:t>
            </a:r>
            <a:r>
              <a:rPr lang="en-US" b="1" dirty="0" err="1">
                <a:effectLst/>
                <a:latin typeface="Calibri" panose="020F0502020204030204" pitchFamily="34" charset="0"/>
                <a:ea typeface="Calibri" panose="020F0502020204030204" pitchFamily="34" charset="0"/>
                <a:cs typeface="Calibri" panose="020F0502020204030204" pitchFamily="34" charset="0"/>
              </a:rPr>
              <a:t>lf</a:t>
            </a:r>
            <a:r>
              <a:rPr lang="en-US" b="1" dirty="0">
                <a:effectLst/>
                <a:latin typeface="Calibri" panose="020F0502020204030204" pitchFamily="34" charset="0"/>
                <a:ea typeface="Calibri" panose="020F0502020204030204" pitchFamily="34" charset="0"/>
                <a:cs typeface="Calibri" panose="020F0502020204030204" pitchFamily="34" charset="0"/>
              </a:rPr>
              <a:t>)</a:t>
            </a:r>
          </a:p>
        </p:txBody>
      </p:sp>
      <p:sp>
        <p:nvSpPr>
          <p:cNvPr id="8" name="Freeform: Shape 7">
            <a:extLst>
              <a:ext uri="{FF2B5EF4-FFF2-40B4-BE49-F238E27FC236}">
                <a16:creationId xmlns:a16="http://schemas.microsoft.com/office/drawing/2014/main" id="{0B25282A-EC36-F392-7EA6-B0CDDE4A83FA}"/>
              </a:ext>
            </a:extLst>
          </p:cNvPr>
          <p:cNvSpPr/>
          <p:nvPr/>
        </p:nvSpPr>
        <p:spPr>
          <a:xfrm>
            <a:off x="0" y="2195195"/>
            <a:ext cx="7555832" cy="4331368"/>
          </a:xfrm>
          <a:custGeom>
            <a:avLst/>
            <a:gdLst>
              <a:gd name="connsiteX0" fmla="*/ 0 w 7555832"/>
              <a:gd name="connsiteY0" fmla="*/ 1299410 h 4331368"/>
              <a:gd name="connsiteX1" fmla="*/ 228600 w 7555832"/>
              <a:gd name="connsiteY1" fmla="*/ 2959768 h 4331368"/>
              <a:gd name="connsiteX2" fmla="*/ 926432 w 7555832"/>
              <a:gd name="connsiteY2" fmla="*/ 2839452 h 4331368"/>
              <a:gd name="connsiteX3" fmla="*/ 1925053 w 7555832"/>
              <a:gd name="connsiteY3" fmla="*/ 2827421 h 4331368"/>
              <a:gd name="connsiteX4" fmla="*/ 2105526 w 7555832"/>
              <a:gd name="connsiteY4" fmla="*/ 2911642 h 4331368"/>
              <a:gd name="connsiteX5" fmla="*/ 2514600 w 7555832"/>
              <a:gd name="connsiteY5" fmla="*/ 3031957 h 4331368"/>
              <a:gd name="connsiteX6" fmla="*/ 3224463 w 7555832"/>
              <a:gd name="connsiteY6" fmla="*/ 3561347 h 4331368"/>
              <a:gd name="connsiteX7" fmla="*/ 4054642 w 7555832"/>
              <a:gd name="connsiteY7" fmla="*/ 4235115 h 4331368"/>
              <a:gd name="connsiteX8" fmla="*/ 4692316 w 7555832"/>
              <a:gd name="connsiteY8" fmla="*/ 4331368 h 4331368"/>
              <a:gd name="connsiteX9" fmla="*/ 5329990 w 7555832"/>
              <a:gd name="connsiteY9" fmla="*/ 4307305 h 4331368"/>
              <a:gd name="connsiteX10" fmla="*/ 5474368 w 7555832"/>
              <a:gd name="connsiteY10" fmla="*/ 4186989 h 4331368"/>
              <a:gd name="connsiteX11" fmla="*/ 5715000 w 7555832"/>
              <a:gd name="connsiteY11" fmla="*/ 4042610 h 4331368"/>
              <a:gd name="connsiteX12" fmla="*/ 5847347 w 7555832"/>
              <a:gd name="connsiteY12" fmla="*/ 3826042 h 4331368"/>
              <a:gd name="connsiteX13" fmla="*/ 5943600 w 7555832"/>
              <a:gd name="connsiteY13" fmla="*/ 3465094 h 4331368"/>
              <a:gd name="connsiteX14" fmla="*/ 5955632 w 7555832"/>
              <a:gd name="connsiteY14" fmla="*/ 3308684 h 4331368"/>
              <a:gd name="connsiteX15" fmla="*/ 6039853 w 7555832"/>
              <a:gd name="connsiteY15" fmla="*/ 2827421 h 4331368"/>
              <a:gd name="connsiteX16" fmla="*/ 6256421 w 7555832"/>
              <a:gd name="connsiteY16" fmla="*/ 2346157 h 4331368"/>
              <a:gd name="connsiteX17" fmla="*/ 6605337 w 7555832"/>
              <a:gd name="connsiteY17" fmla="*/ 2021305 h 4331368"/>
              <a:gd name="connsiteX18" fmla="*/ 7098632 w 7555832"/>
              <a:gd name="connsiteY18" fmla="*/ 1852863 h 4331368"/>
              <a:gd name="connsiteX19" fmla="*/ 7351295 w 7555832"/>
              <a:gd name="connsiteY19" fmla="*/ 1816768 h 4331368"/>
              <a:gd name="connsiteX20" fmla="*/ 7555832 w 7555832"/>
              <a:gd name="connsiteY20" fmla="*/ 24063 h 4331368"/>
              <a:gd name="connsiteX21" fmla="*/ 6521116 w 7555832"/>
              <a:gd name="connsiteY21" fmla="*/ 0 h 4331368"/>
              <a:gd name="connsiteX22" fmla="*/ 5919537 w 7555832"/>
              <a:gd name="connsiteY22" fmla="*/ 348915 h 4331368"/>
              <a:gd name="connsiteX23" fmla="*/ 5426242 w 7555832"/>
              <a:gd name="connsiteY23" fmla="*/ 938463 h 4331368"/>
              <a:gd name="connsiteX24" fmla="*/ 5185611 w 7555832"/>
              <a:gd name="connsiteY24" fmla="*/ 1359568 h 4331368"/>
              <a:gd name="connsiteX25" fmla="*/ 4752474 w 7555832"/>
              <a:gd name="connsiteY25" fmla="*/ 1925052 h 4331368"/>
              <a:gd name="connsiteX26" fmla="*/ 4379495 w 7555832"/>
              <a:gd name="connsiteY26" fmla="*/ 1973179 h 4331368"/>
              <a:gd name="connsiteX27" fmla="*/ 3814011 w 7555832"/>
              <a:gd name="connsiteY27" fmla="*/ 1792705 h 4331368"/>
              <a:gd name="connsiteX28" fmla="*/ 3669632 w 7555832"/>
              <a:gd name="connsiteY28" fmla="*/ 1696452 h 4331368"/>
              <a:gd name="connsiteX29" fmla="*/ 2827421 w 7555832"/>
              <a:gd name="connsiteY29" fmla="*/ 1467852 h 4331368"/>
              <a:gd name="connsiteX30" fmla="*/ 2743200 w 7555832"/>
              <a:gd name="connsiteY30" fmla="*/ 1359568 h 4331368"/>
              <a:gd name="connsiteX31" fmla="*/ 1840832 w 7555832"/>
              <a:gd name="connsiteY31" fmla="*/ 1130968 h 4331368"/>
              <a:gd name="connsiteX32" fmla="*/ 962526 w 7555832"/>
              <a:gd name="connsiteY32" fmla="*/ 1046747 h 4331368"/>
              <a:gd name="connsiteX33" fmla="*/ 156411 w 7555832"/>
              <a:gd name="connsiteY33" fmla="*/ 1191126 h 4331368"/>
              <a:gd name="connsiteX34" fmla="*/ 0 w 7555832"/>
              <a:gd name="connsiteY34" fmla="*/ 1299410 h 4331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555832" h="4331368">
                <a:moveTo>
                  <a:pt x="0" y="1299410"/>
                </a:moveTo>
                <a:lnTo>
                  <a:pt x="228600" y="2959768"/>
                </a:lnTo>
                <a:lnTo>
                  <a:pt x="926432" y="2839452"/>
                </a:lnTo>
                <a:lnTo>
                  <a:pt x="1925053" y="2827421"/>
                </a:lnTo>
                <a:cubicBezTo>
                  <a:pt x="2036185" y="2906801"/>
                  <a:pt x="1975804" y="2879212"/>
                  <a:pt x="2105526" y="2911642"/>
                </a:cubicBezTo>
                <a:lnTo>
                  <a:pt x="2514600" y="3031957"/>
                </a:lnTo>
                <a:lnTo>
                  <a:pt x="3224463" y="3561347"/>
                </a:lnTo>
                <a:lnTo>
                  <a:pt x="4054642" y="4235115"/>
                </a:lnTo>
                <a:lnTo>
                  <a:pt x="4692316" y="4331368"/>
                </a:lnTo>
                <a:lnTo>
                  <a:pt x="5329990" y="4307305"/>
                </a:lnTo>
                <a:lnTo>
                  <a:pt x="5474368" y="4186989"/>
                </a:lnTo>
                <a:lnTo>
                  <a:pt x="5715000" y="4042610"/>
                </a:lnTo>
                <a:lnTo>
                  <a:pt x="5847347" y="3826042"/>
                </a:lnTo>
                <a:lnTo>
                  <a:pt x="5943600" y="3465094"/>
                </a:lnTo>
                <a:lnTo>
                  <a:pt x="5955632" y="3308684"/>
                </a:lnTo>
                <a:lnTo>
                  <a:pt x="6039853" y="2827421"/>
                </a:lnTo>
                <a:lnTo>
                  <a:pt x="6256421" y="2346157"/>
                </a:lnTo>
                <a:lnTo>
                  <a:pt x="6605337" y="2021305"/>
                </a:lnTo>
                <a:lnTo>
                  <a:pt x="7098632" y="1852863"/>
                </a:lnTo>
                <a:lnTo>
                  <a:pt x="7351295" y="1816768"/>
                </a:lnTo>
                <a:lnTo>
                  <a:pt x="7555832" y="24063"/>
                </a:lnTo>
                <a:lnTo>
                  <a:pt x="6521116" y="0"/>
                </a:lnTo>
                <a:lnTo>
                  <a:pt x="5919537" y="348915"/>
                </a:lnTo>
                <a:lnTo>
                  <a:pt x="5426242" y="938463"/>
                </a:lnTo>
                <a:lnTo>
                  <a:pt x="5185611" y="1359568"/>
                </a:lnTo>
                <a:lnTo>
                  <a:pt x="4752474" y="1925052"/>
                </a:lnTo>
                <a:lnTo>
                  <a:pt x="4379495" y="1973179"/>
                </a:lnTo>
                <a:lnTo>
                  <a:pt x="3814011" y="1792705"/>
                </a:lnTo>
                <a:lnTo>
                  <a:pt x="3669632" y="1696452"/>
                </a:lnTo>
                <a:lnTo>
                  <a:pt x="2827421" y="1467852"/>
                </a:lnTo>
                <a:lnTo>
                  <a:pt x="2743200" y="1359568"/>
                </a:lnTo>
                <a:lnTo>
                  <a:pt x="1840832" y="1130968"/>
                </a:lnTo>
                <a:lnTo>
                  <a:pt x="962526" y="1046747"/>
                </a:lnTo>
                <a:lnTo>
                  <a:pt x="156411" y="1191126"/>
                </a:lnTo>
                <a:lnTo>
                  <a:pt x="0" y="1299410"/>
                </a:lnTo>
                <a:close/>
              </a:path>
            </a:pathLst>
          </a:custGeom>
          <a:blipFill dpi="0" rotWithShape="1">
            <a:blip r:embed="rId3" cstate="email">
              <a:extLst>
                <a:ext uri="{28A0092B-C50C-407E-A947-70E740481C1C}">
                  <a14:useLocalDpi xmlns:a14="http://schemas.microsoft.com/office/drawing/2010/main"/>
                </a:ext>
              </a:extLst>
            </a:blip>
            <a:srcRect/>
            <a:stretch>
              <a:fillRect/>
            </a:stretch>
          </a:blipFill>
          <a:ln w="6561" cap="flat">
            <a:noFill/>
            <a:prstDash val="solid"/>
            <a:miter/>
          </a:ln>
        </p:spPr>
        <p:txBody>
          <a:bodyPr rtlCol="0" anchor="ctr"/>
          <a:lstStyle/>
          <a:p>
            <a:pPr algn="l"/>
            <a:endParaRPr lang="en-US" dirty="0"/>
          </a:p>
        </p:txBody>
      </p:sp>
    </p:spTree>
    <p:extLst>
      <p:ext uri="{BB962C8B-B14F-4D97-AF65-F5344CB8AC3E}">
        <p14:creationId xmlns:p14="http://schemas.microsoft.com/office/powerpoint/2010/main" val="2097298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129DD-839F-46AC-E2D1-D2B04DBB5A16}"/>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2F036366-56ED-B56B-746C-C58B9647213D}"/>
              </a:ext>
            </a:extLst>
          </p:cNvPr>
          <p:cNvSpPr txBox="1"/>
          <p:nvPr/>
        </p:nvSpPr>
        <p:spPr>
          <a:xfrm>
            <a:off x="1325774" y="1440328"/>
            <a:ext cx="4235158" cy="523220"/>
          </a:xfrm>
          <a:prstGeom prst="rect">
            <a:avLst/>
          </a:prstGeom>
          <a:noFill/>
        </p:spPr>
        <p:txBody>
          <a:bodyPr wrap="square" rtlCol="0">
            <a:spAutoFit/>
          </a:bodyPr>
          <a:lstStyle/>
          <a:p>
            <a:r>
              <a:rPr lang="en-US" sz="2800" b="1" dirty="0">
                <a:solidFill>
                  <a:srgbClr val="82ABBC"/>
                </a:solidFill>
              </a:rPr>
              <a:t>AQUATIC ENHANCEMENTS</a:t>
            </a:r>
          </a:p>
        </p:txBody>
      </p:sp>
      <p:sp>
        <p:nvSpPr>
          <p:cNvPr id="2" name="TextBox 1">
            <a:extLst>
              <a:ext uri="{FF2B5EF4-FFF2-40B4-BE49-F238E27FC236}">
                <a16:creationId xmlns:a16="http://schemas.microsoft.com/office/drawing/2014/main" id="{DD58F937-6407-23F4-3AA5-8F956D3FB3BE}"/>
              </a:ext>
            </a:extLst>
          </p:cNvPr>
          <p:cNvSpPr txBox="1"/>
          <p:nvPr/>
        </p:nvSpPr>
        <p:spPr>
          <a:xfrm>
            <a:off x="7399527" y="-74039"/>
            <a:ext cx="3933645" cy="923330"/>
          </a:xfrm>
          <a:prstGeom prst="rect">
            <a:avLst/>
          </a:prstGeom>
          <a:noFill/>
        </p:spPr>
        <p:txBody>
          <a:bodyPr wrap="square" rtlCol="0">
            <a:spAutoFit/>
          </a:bodyPr>
          <a:lstStyle/>
          <a:p>
            <a:r>
              <a:rPr lang="en-US" sz="5400" b="1" dirty="0">
                <a:solidFill>
                  <a:schemeClr val="tx2"/>
                </a:solidFill>
              </a:rPr>
              <a:t>GOAL</a:t>
            </a:r>
          </a:p>
        </p:txBody>
      </p:sp>
      <p:sp>
        <p:nvSpPr>
          <p:cNvPr id="3" name="TextBox 2">
            <a:extLst>
              <a:ext uri="{FF2B5EF4-FFF2-40B4-BE49-F238E27FC236}">
                <a16:creationId xmlns:a16="http://schemas.microsoft.com/office/drawing/2014/main" id="{590EAAD4-8904-EBB7-F9D2-8F99C2B5C357}"/>
              </a:ext>
            </a:extLst>
          </p:cNvPr>
          <p:cNvSpPr txBox="1"/>
          <p:nvPr/>
        </p:nvSpPr>
        <p:spPr>
          <a:xfrm>
            <a:off x="9366350" y="6064898"/>
            <a:ext cx="2364439" cy="923330"/>
          </a:xfrm>
          <a:prstGeom prst="rect">
            <a:avLst/>
          </a:prstGeom>
          <a:noFill/>
        </p:spPr>
        <p:txBody>
          <a:bodyPr wrap="square" rtlCol="0">
            <a:spAutoFit/>
          </a:bodyPr>
          <a:lstStyle/>
          <a:p>
            <a:r>
              <a:rPr lang="en-US" sz="5400" b="1" dirty="0">
                <a:solidFill>
                  <a:schemeClr val="tx2"/>
                </a:solidFill>
              </a:rPr>
              <a:t>DESIGN</a:t>
            </a:r>
          </a:p>
        </p:txBody>
      </p:sp>
      <p:sp>
        <p:nvSpPr>
          <p:cNvPr id="5" name="TextBox 4">
            <a:extLst>
              <a:ext uri="{FF2B5EF4-FFF2-40B4-BE49-F238E27FC236}">
                <a16:creationId xmlns:a16="http://schemas.microsoft.com/office/drawing/2014/main" id="{613C4BEE-0B12-5FD3-F105-3A959B76C8B2}"/>
              </a:ext>
            </a:extLst>
          </p:cNvPr>
          <p:cNvSpPr txBox="1"/>
          <p:nvPr/>
        </p:nvSpPr>
        <p:spPr>
          <a:xfrm>
            <a:off x="7325980" y="763959"/>
            <a:ext cx="3088432" cy="1323439"/>
          </a:xfrm>
          <a:prstGeom prst="rect">
            <a:avLst/>
          </a:prstGeom>
          <a:noFill/>
        </p:spPr>
        <p:txBody>
          <a:bodyPr wrap="square" rtlCol="0">
            <a:spAutoFit/>
          </a:bodyPr>
          <a:lstStyle/>
          <a:p>
            <a:pPr marL="285750" indent="-285750">
              <a:buFont typeface="Arial" panose="020B0604020202020204" pitchFamily="34" charset="0"/>
              <a:buChar char="•"/>
            </a:pPr>
            <a:r>
              <a:rPr lang="en-US" sz="1600" b="1" dirty="0">
                <a:solidFill>
                  <a:schemeClr val="tx2">
                    <a:lumMod val="90000"/>
                    <a:lumOff val="10000"/>
                  </a:schemeClr>
                </a:solidFill>
              </a:rPr>
              <a:t>Recover</a:t>
            </a:r>
            <a:r>
              <a:rPr lang="en-US" sz="1600" dirty="0">
                <a:solidFill>
                  <a:schemeClr val="tx2">
                    <a:lumMod val="90000"/>
                    <a:lumOff val="10000"/>
                  </a:schemeClr>
                </a:solidFill>
              </a:rPr>
              <a:t> fish passage</a:t>
            </a:r>
          </a:p>
          <a:p>
            <a:pPr marL="285750" indent="-285750">
              <a:buFont typeface="Arial" panose="020B0604020202020204" pitchFamily="34" charset="0"/>
              <a:buChar char="•"/>
            </a:pPr>
            <a:r>
              <a:rPr lang="en-US" sz="1600" b="1" dirty="0">
                <a:solidFill>
                  <a:schemeClr val="tx2">
                    <a:lumMod val="90000"/>
                    <a:lumOff val="10000"/>
                  </a:schemeClr>
                </a:solidFill>
                <a:highlight>
                  <a:srgbClr val="C0C0C0"/>
                </a:highlight>
              </a:rPr>
              <a:t>Develop</a:t>
            </a:r>
            <a:r>
              <a:rPr lang="en-US" sz="1600" dirty="0">
                <a:solidFill>
                  <a:schemeClr val="tx2">
                    <a:lumMod val="90000"/>
                    <a:lumOff val="10000"/>
                  </a:schemeClr>
                </a:solidFill>
                <a:highlight>
                  <a:srgbClr val="C0C0C0"/>
                </a:highlight>
              </a:rPr>
              <a:t> in-stream habitat</a:t>
            </a:r>
          </a:p>
          <a:p>
            <a:pPr marL="285750" indent="-285750">
              <a:buFont typeface="Arial" panose="020B0604020202020204" pitchFamily="34" charset="0"/>
              <a:buChar char="•"/>
            </a:pPr>
            <a:r>
              <a:rPr lang="en-US" sz="1600" b="1" dirty="0">
                <a:solidFill>
                  <a:schemeClr val="tx2">
                    <a:lumMod val="90000"/>
                    <a:lumOff val="10000"/>
                  </a:schemeClr>
                </a:solidFill>
              </a:rPr>
              <a:t>Improve</a:t>
            </a:r>
            <a:r>
              <a:rPr lang="en-US" sz="1600" dirty="0">
                <a:solidFill>
                  <a:schemeClr val="tx2">
                    <a:lumMod val="90000"/>
                    <a:lumOff val="10000"/>
                  </a:schemeClr>
                </a:solidFill>
              </a:rPr>
              <a:t> water quality for the watershed (NPS-IS goals)</a:t>
            </a:r>
          </a:p>
          <a:p>
            <a:pPr marL="285750" indent="-285750">
              <a:buFont typeface="Arial" panose="020B0604020202020204" pitchFamily="34" charset="0"/>
              <a:buChar char="•"/>
            </a:pPr>
            <a:endParaRPr lang="en-US" sz="1600" dirty="0">
              <a:solidFill>
                <a:schemeClr val="tx2">
                  <a:lumMod val="90000"/>
                  <a:lumOff val="10000"/>
                </a:schemeClr>
              </a:solidFill>
            </a:endParaRPr>
          </a:p>
        </p:txBody>
      </p:sp>
      <p:sp>
        <p:nvSpPr>
          <p:cNvPr id="15" name="TextBox 14">
            <a:extLst>
              <a:ext uri="{FF2B5EF4-FFF2-40B4-BE49-F238E27FC236}">
                <a16:creationId xmlns:a16="http://schemas.microsoft.com/office/drawing/2014/main" id="{AEB35509-5C05-23F4-1F68-8D448C1AA821}"/>
              </a:ext>
            </a:extLst>
          </p:cNvPr>
          <p:cNvSpPr txBox="1"/>
          <p:nvPr/>
        </p:nvSpPr>
        <p:spPr>
          <a:xfrm>
            <a:off x="7325980" y="2302932"/>
            <a:ext cx="3967414" cy="2308324"/>
          </a:xfrm>
          <a:prstGeom prst="rect">
            <a:avLst/>
          </a:prstGeom>
          <a:noFill/>
        </p:spPr>
        <p:txBody>
          <a:bodyPr wrap="square">
            <a:spAutoFit/>
          </a:bodyPr>
          <a:lstStyle/>
          <a:p>
            <a:r>
              <a:rPr lang="en-US" dirty="0">
                <a:effectLst/>
                <a:ea typeface="Times New Roman" panose="02020603050405020304" pitchFamily="18" charset="0"/>
              </a:rPr>
              <a:t>In-stream woody debris</a:t>
            </a:r>
          </a:p>
          <a:p>
            <a:pPr marL="742950" lvl="1" indent="-285750">
              <a:buFont typeface="Arial" panose="020B0604020202020204" pitchFamily="34" charset="0"/>
              <a:buChar char="•"/>
            </a:pPr>
            <a:r>
              <a:rPr lang="en-US" dirty="0">
                <a:effectLst/>
                <a:ea typeface="Times New Roman" panose="02020603050405020304" pitchFamily="18" charset="0"/>
              </a:rPr>
              <a:t>Beaver Analogs – Spyglass Creek</a:t>
            </a:r>
          </a:p>
          <a:p>
            <a:pPr marL="742950" lvl="1" indent="-285750">
              <a:buFont typeface="Arial" panose="020B0604020202020204" pitchFamily="34" charset="0"/>
              <a:buChar char="•"/>
            </a:pPr>
            <a:r>
              <a:rPr lang="en-US" dirty="0">
                <a:effectLst/>
                <a:ea typeface="Times New Roman" panose="02020603050405020304" pitchFamily="18" charset="0"/>
              </a:rPr>
              <a:t>Toe wood – </a:t>
            </a:r>
            <a:r>
              <a:rPr lang="en-US" dirty="0" err="1">
                <a:effectLst/>
                <a:ea typeface="Times New Roman" panose="02020603050405020304" pitchFamily="18" charset="0"/>
              </a:rPr>
              <a:t>Schocalog</a:t>
            </a:r>
            <a:r>
              <a:rPr lang="en-US" dirty="0">
                <a:effectLst/>
                <a:ea typeface="Times New Roman" panose="02020603050405020304" pitchFamily="18" charset="0"/>
              </a:rPr>
              <a:t> Run East</a:t>
            </a:r>
          </a:p>
          <a:p>
            <a:pPr marL="742950" lvl="1" indent="-285750">
              <a:buFont typeface="Arial" panose="020B0604020202020204" pitchFamily="34" charset="0"/>
              <a:buChar char="•"/>
            </a:pPr>
            <a:endParaRPr lang="en-US" dirty="0">
              <a:ea typeface="Times New Roman" panose="02020603050405020304" pitchFamily="18" charset="0"/>
            </a:endParaRPr>
          </a:p>
          <a:p>
            <a:r>
              <a:rPr lang="en-US" dirty="0"/>
              <a:t>In-stream riffles </a:t>
            </a:r>
          </a:p>
          <a:p>
            <a:pPr marL="742950" lvl="1" indent="-285750">
              <a:buFont typeface="Arial" panose="020B0604020202020204" pitchFamily="34" charset="0"/>
              <a:buChar char="•"/>
            </a:pPr>
            <a:r>
              <a:rPr lang="en-US" dirty="0"/>
              <a:t>Bicentennial Creek</a:t>
            </a:r>
          </a:p>
          <a:p>
            <a:pPr marL="742950" lvl="1" indent="-285750">
              <a:buFont typeface="Arial" panose="020B0604020202020204" pitchFamily="34" charset="0"/>
              <a:buChar char="•"/>
            </a:pPr>
            <a:r>
              <a:rPr lang="en-US" dirty="0" err="1"/>
              <a:t>Schocalog</a:t>
            </a:r>
            <a:r>
              <a:rPr lang="en-US" dirty="0"/>
              <a:t> Run east side </a:t>
            </a:r>
          </a:p>
          <a:p>
            <a:pPr marL="742950" lvl="1" indent="-285750">
              <a:buFont typeface="Arial" panose="020B0604020202020204" pitchFamily="34" charset="0"/>
              <a:buChar char="•"/>
            </a:pPr>
            <a:endParaRPr lang="en-US" dirty="0">
              <a:effectLst/>
              <a:ea typeface="Times New Roman" panose="02020603050405020304" pitchFamily="18" charset="0"/>
            </a:endParaRPr>
          </a:p>
        </p:txBody>
      </p:sp>
      <p:pic>
        <p:nvPicPr>
          <p:cNvPr id="22" name="Picture 21" descr="A construction site with a bulldozer&#10;&#10;AI-generated content may be incorrect.">
            <a:extLst>
              <a:ext uri="{FF2B5EF4-FFF2-40B4-BE49-F238E27FC236}">
                <a16:creationId xmlns:a16="http://schemas.microsoft.com/office/drawing/2014/main" id="{9AAF3822-DB28-8F1C-4FAE-6981B49415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253" y="2088414"/>
            <a:ext cx="3737811" cy="2803358"/>
          </a:xfrm>
          <a:prstGeom prst="rect">
            <a:avLst/>
          </a:prstGeom>
        </p:spPr>
      </p:pic>
      <p:pic>
        <p:nvPicPr>
          <p:cNvPr id="24" name="Picture 23" descr="A stream with rocks in the water&#10;&#10;AI-generated content may be incorrect.">
            <a:extLst>
              <a:ext uri="{FF2B5EF4-FFF2-40B4-BE49-F238E27FC236}">
                <a16:creationId xmlns:a16="http://schemas.microsoft.com/office/drawing/2014/main" id="{2F1ACA6A-8D01-619E-2F08-F7993F24C3B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29700" y="2087398"/>
            <a:ext cx="2462463" cy="1846847"/>
          </a:xfrm>
          <a:prstGeom prst="rect">
            <a:avLst/>
          </a:prstGeom>
        </p:spPr>
      </p:pic>
      <p:pic>
        <p:nvPicPr>
          <p:cNvPr id="26" name="Picture 25" descr="A river with water flowing through it&#10;&#10;AI-generated content may be incorrect.">
            <a:extLst>
              <a:ext uri="{FF2B5EF4-FFF2-40B4-BE49-F238E27FC236}">
                <a16:creationId xmlns:a16="http://schemas.microsoft.com/office/drawing/2014/main" id="{4452BF21-8D85-F269-BD76-E10EBE3850F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29700" y="4058095"/>
            <a:ext cx="2499116" cy="2499116"/>
          </a:xfrm>
          <a:prstGeom prst="rect">
            <a:avLst/>
          </a:prstGeom>
        </p:spPr>
      </p:pic>
      <p:pic>
        <p:nvPicPr>
          <p:cNvPr id="4" name="Picture 3" descr="Diagram of a channel width diagram&#10;&#10;Description automatically generated">
            <a:extLst>
              <a:ext uri="{FF2B5EF4-FFF2-40B4-BE49-F238E27FC236}">
                <a16:creationId xmlns:a16="http://schemas.microsoft.com/office/drawing/2014/main" id="{472C8EAA-38A9-50A5-FEE1-F00E5E4B5795}"/>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499454" y="5027879"/>
            <a:ext cx="3715610" cy="1459704"/>
          </a:xfrm>
          <a:prstGeom prst="rect">
            <a:avLst/>
          </a:prstGeom>
          <a:noFill/>
        </p:spPr>
      </p:pic>
    </p:spTree>
    <p:extLst>
      <p:ext uri="{BB962C8B-B14F-4D97-AF65-F5344CB8AC3E}">
        <p14:creationId xmlns:p14="http://schemas.microsoft.com/office/powerpoint/2010/main" val="2360752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A1115-35DB-7B40-3783-B5889A20A956}"/>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9EDCF33E-3924-8AE7-9C4D-21AD5C228EBA}"/>
              </a:ext>
            </a:extLst>
          </p:cNvPr>
          <p:cNvSpPr txBox="1"/>
          <p:nvPr/>
        </p:nvSpPr>
        <p:spPr>
          <a:xfrm>
            <a:off x="1325774" y="1440328"/>
            <a:ext cx="4235158" cy="523220"/>
          </a:xfrm>
          <a:prstGeom prst="rect">
            <a:avLst/>
          </a:prstGeom>
          <a:noFill/>
        </p:spPr>
        <p:txBody>
          <a:bodyPr wrap="square" rtlCol="0">
            <a:spAutoFit/>
          </a:bodyPr>
          <a:lstStyle/>
          <a:p>
            <a:r>
              <a:rPr lang="en-US" sz="2800" b="1" dirty="0">
                <a:solidFill>
                  <a:srgbClr val="82ABBC"/>
                </a:solidFill>
              </a:rPr>
              <a:t>AQUATIC ENHANCEMENTS</a:t>
            </a:r>
          </a:p>
        </p:txBody>
      </p:sp>
      <p:sp>
        <p:nvSpPr>
          <p:cNvPr id="2" name="TextBox 1">
            <a:extLst>
              <a:ext uri="{FF2B5EF4-FFF2-40B4-BE49-F238E27FC236}">
                <a16:creationId xmlns:a16="http://schemas.microsoft.com/office/drawing/2014/main" id="{A2207A6E-34A2-B925-1E9A-6622117E0AF2}"/>
              </a:ext>
            </a:extLst>
          </p:cNvPr>
          <p:cNvSpPr txBox="1"/>
          <p:nvPr/>
        </p:nvSpPr>
        <p:spPr>
          <a:xfrm>
            <a:off x="7399527" y="-74039"/>
            <a:ext cx="3933645" cy="923330"/>
          </a:xfrm>
          <a:prstGeom prst="rect">
            <a:avLst/>
          </a:prstGeom>
          <a:noFill/>
        </p:spPr>
        <p:txBody>
          <a:bodyPr wrap="square" rtlCol="0">
            <a:spAutoFit/>
          </a:bodyPr>
          <a:lstStyle/>
          <a:p>
            <a:r>
              <a:rPr lang="en-US" sz="5400" b="1" dirty="0">
                <a:solidFill>
                  <a:schemeClr val="tx2"/>
                </a:solidFill>
              </a:rPr>
              <a:t>GOAL</a:t>
            </a:r>
          </a:p>
        </p:txBody>
      </p:sp>
      <p:sp>
        <p:nvSpPr>
          <p:cNvPr id="3" name="TextBox 2">
            <a:extLst>
              <a:ext uri="{FF2B5EF4-FFF2-40B4-BE49-F238E27FC236}">
                <a16:creationId xmlns:a16="http://schemas.microsoft.com/office/drawing/2014/main" id="{9707AA26-B7EC-CB0D-76CD-E6B3BC747B23}"/>
              </a:ext>
            </a:extLst>
          </p:cNvPr>
          <p:cNvSpPr txBox="1"/>
          <p:nvPr/>
        </p:nvSpPr>
        <p:spPr>
          <a:xfrm>
            <a:off x="9366350" y="6064898"/>
            <a:ext cx="2364439" cy="923330"/>
          </a:xfrm>
          <a:prstGeom prst="rect">
            <a:avLst/>
          </a:prstGeom>
          <a:noFill/>
        </p:spPr>
        <p:txBody>
          <a:bodyPr wrap="square" rtlCol="0">
            <a:spAutoFit/>
          </a:bodyPr>
          <a:lstStyle/>
          <a:p>
            <a:r>
              <a:rPr lang="en-US" sz="5400" b="1" dirty="0">
                <a:solidFill>
                  <a:schemeClr val="tx2"/>
                </a:solidFill>
              </a:rPr>
              <a:t>DESIGN</a:t>
            </a:r>
          </a:p>
        </p:txBody>
      </p:sp>
      <p:sp>
        <p:nvSpPr>
          <p:cNvPr id="5" name="TextBox 4">
            <a:extLst>
              <a:ext uri="{FF2B5EF4-FFF2-40B4-BE49-F238E27FC236}">
                <a16:creationId xmlns:a16="http://schemas.microsoft.com/office/drawing/2014/main" id="{6B65B29B-733F-3883-BBC5-5C12C90419D8}"/>
              </a:ext>
            </a:extLst>
          </p:cNvPr>
          <p:cNvSpPr txBox="1"/>
          <p:nvPr/>
        </p:nvSpPr>
        <p:spPr>
          <a:xfrm>
            <a:off x="7325980" y="763959"/>
            <a:ext cx="3088432" cy="1323439"/>
          </a:xfrm>
          <a:prstGeom prst="rect">
            <a:avLst/>
          </a:prstGeom>
          <a:noFill/>
        </p:spPr>
        <p:txBody>
          <a:bodyPr wrap="square" rtlCol="0">
            <a:spAutoFit/>
          </a:bodyPr>
          <a:lstStyle/>
          <a:p>
            <a:pPr marL="285750" indent="-285750">
              <a:buFont typeface="Arial" panose="020B0604020202020204" pitchFamily="34" charset="0"/>
              <a:buChar char="•"/>
            </a:pPr>
            <a:r>
              <a:rPr lang="en-US" sz="1600" b="1" dirty="0">
                <a:solidFill>
                  <a:schemeClr val="tx2">
                    <a:lumMod val="90000"/>
                    <a:lumOff val="10000"/>
                  </a:schemeClr>
                </a:solidFill>
              </a:rPr>
              <a:t>Recover</a:t>
            </a:r>
            <a:r>
              <a:rPr lang="en-US" sz="1600" dirty="0">
                <a:solidFill>
                  <a:schemeClr val="tx2">
                    <a:lumMod val="90000"/>
                    <a:lumOff val="10000"/>
                  </a:schemeClr>
                </a:solidFill>
              </a:rPr>
              <a:t> fish passage</a:t>
            </a:r>
          </a:p>
          <a:p>
            <a:pPr marL="285750" indent="-285750">
              <a:buFont typeface="Arial" panose="020B0604020202020204" pitchFamily="34" charset="0"/>
              <a:buChar char="•"/>
            </a:pPr>
            <a:r>
              <a:rPr lang="en-US" sz="1600" b="1" dirty="0">
                <a:solidFill>
                  <a:schemeClr val="tx2">
                    <a:lumMod val="90000"/>
                    <a:lumOff val="10000"/>
                  </a:schemeClr>
                </a:solidFill>
              </a:rPr>
              <a:t>Develop</a:t>
            </a:r>
            <a:r>
              <a:rPr lang="en-US" sz="1600" dirty="0">
                <a:solidFill>
                  <a:schemeClr val="tx2">
                    <a:lumMod val="90000"/>
                    <a:lumOff val="10000"/>
                  </a:schemeClr>
                </a:solidFill>
              </a:rPr>
              <a:t> in-stream habitat</a:t>
            </a:r>
          </a:p>
          <a:p>
            <a:pPr marL="285750" indent="-285750">
              <a:buFont typeface="Arial" panose="020B0604020202020204" pitchFamily="34" charset="0"/>
              <a:buChar char="•"/>
            </a:pPr>
            <a:r>
              <a:rPr lang="en-US" sz="1600" b="1" dirty="0">
                <a:solidFill>
                  <a:schemeClr val="tx2">
                    <a:lumMod val="90000"/>
                    <a:lumOff val="10000"/>
                  </a:schemeClr>
                </a:solidFill>
                <a:highlight>
                  <a:srgbClr val="C0C0C0"/>
                </a:highlight>
              </a:rPr>
              <a:t>Improve</a:t>
            </a:r>
            <a:r>
              <a:rPr lang="en-US" sz="1600" dirty="0">
                <a:solidFill>
                  <a:schemeClr val="tx2">
                    <a:lumMod val="90000"/>
                    <a:lumOff val="10000"/>
                  </a:schemeClr>
                </a:solidFill>
                <a:highlight>
                  <a:srgbClr val="C0C0C0"/>
                </a:highlight>
              </a:rPr>
              <a:t> water quality for the watershed (NPS-IS goals)</a:t>
            </a:r>
          </a:p>
          <a:p>
            <a:pPr marL="285750" indent="-285750">
              <a:buFont typeface="Arial" panose="020B0604020202020204" pitchFamily="34" charset="0"/>
              <a:buChar char="•"/>
            </a:pPr>
            <a:endParaRPr lang="en-US" sz="1600" dirty="0"/>
          </a:p>
        </p:txBody>
      </p:sp>
      <p:pic>
        <p:nvPicPr>
          <p:cNvPr id="6" name="Picture 5">
            <a:extLst>
              <a:ext uri="{FF2B5EF4-FFF2-40B4-BE49-F238E27FC236}">
                <a16:creationId xmlns:a16="http://schemas.microsoft.com/office/drawing/2014/main" id="{95694EA0-F4E8-A735-51F6-73983B8DE8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29445" y="1908541"/>
            <a:ext cx="3401344" cy="4335214"/>
          </a:xfrm>
          <a:prstGeom prst="rect">
            <a:avLst/>
          </a:prstGeom>
        </p:spPr>
      </p:pic>
      <p:sp>
        <p:nvSpPr>
          <p:cNvPr id="12" name="TextBox 11">
            <a:extLst>
              <a:ext uri="{FF2B5EF4-FFF2-40B4-BE49-F238E27FC236}">
                <a16:creationId xmlns:a16="http://schemas.microsoft.com/office/drawing/2014/main" id="{31CF9BC0-D747-EC2C-F834-0EE08FDFAACA}"/>
              </a:ext>
            </a:extLst>
          </p:cNvPr>
          <p:cNvSpPr txBox="1"/>
          <p:nvPr/>
        </p:nvSpPr>
        <p:spPr>
          <a:xfrm>
            <a:off x="461211" y="2087398"/>
            <a:ext cx="7226968" cy="4247317"/>
          </a:xfrm>
          <a:prstGeom prst="rect">
            <a:avLst/>
          </a:prstGeom>
          <a:noFill/>
        </p:spPr>
        <p:txBody>
          <a:bodyPr wrap="square">
            <a:spAutoFit/>
          </a:bodyPr>
          <a:lstStyle/>
          <a:p>
            <a:pPr marL="1143000" marR="0" lvl="2" indent="-228600">
              <a:buFont typeface="Wingdings" panose="05000000000000000000" pitchFamily="2" charset="2"/>
              <a:buChar char=""/>
            </a:pPr>
            <a:r>
              <a:rPr lang="en-US" dirty="0">
                <a:effectLst/>
                <a:ea typeface="Times New Roman" panose="02020603050405020304" pitchFamily="18" charset="0"/>
              </a:rPr>
              <a:t>Stormwater Wetlands</a:t>
            </a:r>
          </a:p>
          <a:p>
            <a:pPr marL="1600200" marR="0" lvl="3" indent="-228600">
              <a:buFont typeface="Symbol" panose="05050102010706020507" pitchFamily="18" charset="2"/>
              <a:buChar char=""/>
            </a:pPr>
            <a:r>
              <a:rPr lang="en-US" dirty="0">
                <a:effectLst/>
                <a:ea typeface="Times New Roman" panose="02020603050405020304" pitchFamily="18" charset="0"/>
              </a:rPr>
              <a:t>Cartwright Drive Watershed : 23.25 acres drainage area</a:t>
            </a:r>
          </a:p>
          <a:p>
            <a:pPr marL="1600200" marR="0" lvl="3" indent="-228600">
              <a:buFont typeface="Symbol" panose="05050102010706020507" pitchFamily="18" charset="2"/>
              <a:buChar char=""/>
            </a:pPr>
            <a:r>
              <a:rPr lang="en-US" dirty="0" err="1">
                <a:effectLst/>
                <a:ea typeface="Times New Roman" panose="02020603050405020304" pitchFamily="18" charset="0"/>
              </a:rPr>
              <a:t>Marviel</a:t>
            </a:r>
            <a:r>
              <a:rPr lang="en-US" dirty="0">
                <a:effectLst/>
                <a:ea typeface="Times New Roman" panose="02020603050405020304" pitchFamily="18" charset="0"/>
              </a:rPr>
              <a:t> Drive Watershed: 40.76 acres drainage area</a:t>
            </a:r>
          </a:p>
          <a:p>
            <a:pPr marL="1143000" marR="0" lvl="2" indent="-228600">
              <a:buFont typeface="Wingdings" panose="05000000000000000000" pitchFamily="2" charset="2"/>
              <a:buChar char=""/>
            </a:pPr>
            <a:r>
              <a:rPr lang="en-US" dirty="0">
                <a:effectLst/>
                <a:ea typeface="Times New Roman" panose="02020603050405020304" pitchFamily="18" charset="0"/>
              </a:rPr>
              <a:t>In-wetland woody debris</a:t>
            </a:r>
          </a:p>
          <a:p>
            <a:pPr marL="742950" marR="0" lvl="1" indent="-285750">
              <a:buFont typeface="Courier New" panose="02070309020205020404" pitchFamily="49" charset="0"/>
              <a:buChar char="o"/>
            </a:pPr>
            <a:r>
              <a:rPr lang="en-US" dirty="0">
                <a:effectLst/>
                <a:ea typeface="Times New Roman" panose="02020603050405020304" pitchFamily="18" charset="0"/>
              </a:rPr>
              <a:t>Kettle Lakes Design Strategies </a:t>
            </a:r>
          </a:p>
          <a:p>
            <a:pPr marL="1143000" marR="0" lvl="2" indent="-228600">
              <a:buFont typeface="Wingdings" panose="05000000000000000000" pitchFamily="2" charset="2"/>
              <a:buChar char=""/>
            </a:pPr>
            <a:r>
              <a:rPr lang="en-US" dirty="0">
                <a:effectLst/>
                <a:ea typeface="Times New Roman" panose="02020603050405020304" pitchFamily="18" charset="0"/>
              </a:rPr>
              <a:t>Disconnect Rosemont Drive storm sewers</a:t>
            </a:r>
          </a:p>
          <a:p>
            <a:pPr marL="1143000" marR="0" lvl="2" indent="-228600">
              <a:buFont typeface="Wingdings" panose="05000000000000000000" pitchFamily="2" charset="2"/>
              <a:buChar char=""/>
            </a:pPr>
            <a:r>
              <a:rPr lang="en-US" dirty="0">
                <a:effectLst/>
                <a:ea typeface="Times New Roman" panose="02020603050405020304" pitchFamily="18" charset="0"/>
              </a:rPr>
              <a:t>Utilize lakes for stormwater treatment</a:t>
            </a:r>
          </a:p>
          <a:p>
            <a:pPr marL="1143000" marR="0" lvl="2" indent="-228600">
              <a:buFont typeface="Wingdings" panose="05000000000000000000" pitchFamily="2" charset="2"/>
              <a:buChar char=""/>
            </a:pPr>
            <a:endParaRPr lang="en-US" dirty="0">
              <a:ea typeface="Times New Roman" panose="02020603050405020304" pitchFamily="18" charset="0"/>
            </a:endParaRPr>
          </a:p>
          <a:p>
            <a:pPr marL="1143000" marR="0" lvl="2" indent="-228600">
              <a:buFont typeface="Wingdings" panose="05000000000000000000" pitchFamily="2" charset="2"/>
              <a:buChar char=""/>
            </a:pPr>
            <a:endParaRPr lang="en-US" dirty="0">
              <a:effectLst/>
              <a:ea typeface="Times New Roman" panose="02020603050405020304" pitchFamily="18" charset="0"/>
            </a:endParaRPr>
          </a:p>
          <a:p>
            <a:pPr marL="742950" marR="0" lvl="1" indent="-285750">
              <a:buFont typeface="Courier New" panose="02070309020205020404" pitchFamily="49" charset="0"/>
              <a:buChar char="o"/>
            </a:pPr>
            <a:r>
              <a:rPr lang="en-US" dirty="0">
                <a:effectLst/>
                <a:ea typeface="Times New Roman" panose="02020603050405020304" pitchFamily="18" charset="0"/>
              </a:rPr>
              <a:t>Using the USEPA’s PLET tool, pollutant reductions are estimated at:</a:t>
            </a:r>
          </a:p>
          <a:p>
            <a:pPr marL="1143000" marR="0" lvl="2" indent="-228600">
              <a:buFont typeface="Wingdings" panose="05000000000000000000" pitchFamily="2" charset="2"/>
              <a:buChar char=""/>
            </a:pPr>
            <a:r>
              <a:rPr lang="en-US" dirty="0">
                <a:effectLst/>
                <a:ea typeface="Times New Roman" panose="02020603050405020304" pitchFamily="18" charset="0"/>
              </a:rPr>
              <a:t>- 24% for nitrogen (979 lbs/year)</a:t>
            </a:r>
          </a:p>
          <a:p>
            <a:pPr marL="1143000" marR="0" lvl="2" indent="-228600">
              <a:buFont typeface="Wingdings" panose="05000000000000000000" pitchFamily="2" charset="2"/>
              <a:buChar char=""/>
            </a:pPr>
            <a:r>
              <a:rPr lang="en-US" dirty="0">
                <a:effectLst/>
                <a:ea typeface="Times New Roman" panose="02020603050405020304" pitchFamily="18" charset="0"/>
              </a:rPr>
              <a:t>-24% phosphorus (377 lbs/year)</a:t>
            </a:r>
          </a:p>
          <a:p>
            <a:pPr marL="1143000" marR="0" lvl="2" indent="-228600">
              <a:buFont typeface="Wingdings" panose="05000000000000000000" pitchFamily="2" charset="2"/>
              <a:buChar char=""/>
            </a:pPr>
            <a:r>
              <a:rPr lang="en-US" dirty="0">
                <a:effectLst/>
                <a:ea typeface="Times New Roman" panose="02020603050405020304" pitchFamily="18" charset="0"/>
              </a:rPr>
              <a:t>-17% BOD (dissolved oxygen) – great for fish</a:t>
            </a:r>
          </a:p>
          <a:p>
            <a:pPr marL="1143000" marR="0" lvl="2" indent="-228600">
              <a:buFont typeface="Wingdings" panose="05000000000000000000" pitchFamily="2" charset="2"/>
              <a:buChar char=""/>
            </a:pPr>
            <a:r>
              <a:rPr lang="en-US" dirty="0">
                <a:effectLst/>
                <a:ea typeface="Times New Roman" panose="02020603050405020304" pitchFamily="18" charset="0"/>
              </a:rPr>
              <a:t>-50% reduction (</a:t>
            </a:r>
            <a:r>
              <a:rPr lang="en-US" b="1" dirty="0">
                <a:effectLst/>
                <a:ea typeface="Times New Roman" panose="02020603050405020304" pitchFamily="18" charset="0"/>
              </a:rPr>
              <a:t>532 tons of sediment annually</a:t>
            </a:r>
            <a:r>
              <a:rPr lang="en-US" dirty="0">
                <a:effectLst/>
                <a:ea typeface="Times New Roman" panose="02020603050405020304" pitchFamily="18" charset="0"/>
              </a:rPr>
              <a:t>—the equivalent of </a:t>
            </a:r>
            <a:r>
              <a:rPr lang="en-US" b="1" dirty="0">
                <a:effectLst/>
                <a:ea typeface="Times New Roman" panose="02020603050405020304" pitchFamily="18" charset="0"/>
              </a:rPr>
              <a:t>45 full dump trucks)</a:t>
            </a:r>
            <a:r>
              <a:rPr lang="en-US" dirty="0">
                <a:effectLst/>
                <a:ea typeface="Times New Roman" panose="02020603050405020304" pitchFamily="18" charset="0"/>
              </a:rPr>
              <a:t>.</a:t>
            </a:r>
          </a:p>
        </p:txBody>
      </p:sp>
    </p:spTree>
    <p:extLst>
      <p:ext uri="{BB962C8B-B14F-4D97-AF65-F5344CB8AC3E}">
        <p14:creationId xmlns:p14="http://schemas.microsoft.com/office/powerpoint/2010/main" val="28903663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AEF66-CAB1-5E5E-0F24-DABF3DD623CC}"/>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8E48FF53-99C2-699C-7A6C-F3E733D4DB46}"/>
              </a:ext>
            </a:extLst>
          </p:cNvPr>
          <p:cNvSpPr txBox="1"/>
          <p:nvPr/>
        </p:nvSpPr>
        <p:spPr>
          <a:xfrm>
            <a:off x="1325774" y="1440328"/>
            <a:ext cx="4557668" cy="523220"/>
          </a:xfrm>
          <a:prstGeom prst="rect">
            <a:avLst/>
          </a:prstGeom>
          <a:noFill/>
        </p:spPr>
        <p:txBody>
          <a:bodyPr wrap="square" rtlCol="0">
            <a:spAutoFit/>
          </a:bodyPr>
          <a:lstStyle/>
          <a:p>
            <a:r>
              <a:rPr lang="en-US" sz="2800" b="1" dirty="0">
                <a:solidFill>
                  <a:schemeClr val="tx1">
                    <a:lumMod val="50000"/>
                  </a:schemeClr>
                </a:solidFill>
              </a:rPr>
              <a:t>VEGETATIVE IMPROVEMENTS</a:t>
            </a:r>
          </a:p>
        </p:txBody>
      </p:sp>
      <p:sp>
        <p:nvSpPr>
          <p:cNvPr id="2" name="TextBox 1">
            <a:extLst>
              <a:ext uri="{FF2B5EF4-FFF2-40B4-BE49-F238E27FC236}">
                <a16:creationId xmlns:a16="http://schemas.microsoft.com/office/drawing/2014/main" id="{2BE33EF0-B027-1D7D-1DB6-8275321DB53B}"/>
              </a:ext>
            </a:extLst>
          </p:cNvPr>
          <p:cNvSpPr txBox="1"/>
          <p:nvPr/>
        </p:nvSpPr>
        <p:spPr>
          <a:xfrm>
            <a:off x="7399527" y="-74039"/>
            <a:ext cx="3933645" cy="923330"/>
          </a:xfrm>
          <a:prstGeom prst="rect">
            <a:avLst/>
          </a:prstGeom>
          <a:noFill/>
        </p:spPr>
        <p:txBody>
          <a:bodyPr wrap="square" rtlCol="0">
            <a:spAutoFit/>
          </a:bodyPr>
          <a:lstStyle/>
          <a:p>
            <a:r>
              <a:rPr lang="en-US" sz="5400" b="1" dirty="0">
                <a:solidFill>
                  <a:schemeClr val="tx2"/>
                </a:solidFill>
              </a:rPr>
              <a:t>GOAL</a:t>
            </a:r>
          </a:p>
        </p:txBody>
      </p:sp>
      <p:sp>
        <p:nvSpPr>
          <p:cNvPr id="3" name="TextBox 2">
            <a:extLst>
              <a:ext uri="{FF2B5EF4-FFF2-40B4-BE49-F238E27FC236}">
                <a16:creationId xmlns:a16="http://schemas.microsoft.com/office/drawing/2014/main" id="{A7BED5BC-D98C-4DF6-311D-1B9D21C5DD89}"/>
              </a:ext>
            </a:extLst>
          </p:cNvPr>
          <p:cNvSpPr txBox="1"/>
          <p:nvPr/>
        </p:nvSpPr>
        <p:spPr>
          <a:xfrm>
            <a:off x="9366350" y="6064898"/>
            <a:ext cx="2364439" cy="923330"/>
          </a:xfrm>
          <a:prstGeom prst="rect">
            <a:avLst/>
          </a:prstGeom>
          <a:noFill/>
        </p:spPr>
        <p:txBody>
          <a:bodyPr wrap="square" rtlCol="0">
            <a:spAutoFit/>
          </a:bodyPr>
          <a:lstStyle/>
          <a:p>
            <a:r>
              <a:rPr lang="en-US" sz="5400" b="1" dirty="0">
                <a:solidFill>
                  <a:schemeClr val="tx2"/>
                </a:solidFill>
              </a:rPr>
              <a:t>DESIGN</a:t>
            </a:r>
          </a:p>
        </p:txBody>
      </p:sp>
      <p:sp>
        <p:nvSpPr>
          <p:cNvPr id="5" name="TextBox 4">
            <a:extLst>
              <a:ext uri="{FF2B5EF4-FFF2-40B4-BE49-F238E27FC236}">
                <a16:creationId xmlns:a16="http://schemas.microsoft.com/office/drawing/2014/main" id="{0CC9354B-EE53-F987-76C6-21A70FBD7B1D}"/>
              </a:ext>
            </a:extLst>
          </p:cNvPr>
          <p:cNvSpPr txBox="1"/>
          <p:nvPr/>
        </p:nvSpPr>
        <p:spPr>
          <a:xfrm>
            <a:off x="7302126" y="763959"/>
            <a:ext cx="3430252" cy="1569660"/>
          </a:xfrm>
          <a:prstGeom prst="rect">
            <a:avLst/>
          </a:prstGeom>
          <a:noFill/>
        </p:spPr>
        <p:txBody>
          <a:bodyPr wrap="square" rtlCol="0">
            <a:spAutoFit/>
          </a:bodyPr>
          <a:lstStyle/>
          <a:p>
            <a:pPr marL="285750" indent="-285750">
              <a:buFont typeface="Arial" panose="020B0604020202020204" pitchFamily="34" charset="0"/>
              <a:buChar char="•"/>
            </a:pPr>
            <a:r>
              <a:rPr lang="en-US" sz="1600" b="1" dirty="0">
                <a:solidFill>
                  <a:schemeClr val="tx1">
                    <a:lumMod val="50000"/>
                  </a:schemeClr>
                </a:solidFill>
                <a:highlight>
                  <a:srgbClr val="C0C0C0"/>
                </a:highlight>
              </a:rPr>
              <a:t>Reduce/Control </a:t>
            </a:r>
            <a:r>
              <a:rPr lang="en-US" sz="1600" dirty="0">
                <a:solidFill>
                  <a:schemeClr val="tx1">
                    <a:lumMod val="50000"/>
                  </a:schemeClr>
                </a:solidFill>
                <a:highlight>
                  <a:srgbClr val="C0C0C0"/>
                </a:highlight>
              </a:rPr>
              <a:t>invasive species</a:t>
            </a:r>
          </a:p>
          <a:p>
            <a:pPr marL="285750" indent="-285750">
              <a:buFont typeface="Arial" panose="020B0604020202020204" pitchFamily="34" charset="0"/>
              <a:buChar char="•"/>
            </a:pPr>
            <a:r>
              <a:rPr lang="en-US" sz="1600" b="1" dirty="0">
                <a:solidFill>
                  <a:schemeClr val="tx1">
                    <a:lumMod val="50000"/>
                  </a:schemeClr>
                </a:solidFill>
              </a:rPr>
              <a:t>Retain</a:t>
            </a:r>
            <a:r>
              <a:rPr lang="en-US" sz="1600" dirty="0">
                <a:solidFill>
                  <a:schemeClr val="tx1">
                    <a:lumMod val="50000"/>
                  </a:schemeClr>
                </a:solidFill>
              </a:rPr>
              <a:t> existing healthy trees</a:t>
            </a:r>
          </a:p>
          <a:p>
            <a:pPr marL="285750" indent="-285750">
              <a:buFont typeface="Arial" panose="020B0604020202020204" pitchFamily="34" charset="0"/>
              <a:buChar char="•"/>
            </a:pPr>
            <a:r>
              <a:rPr lang="en-US" sz="1600" b="1" dirty="0">
                <a:solidFill>
                  <a:schemeClr val="tx1">
                    <a:lumMod val="50000"/>
                  </a:schemeClr>
                </a:solidFill>
              </a:rPr>
              <a:t>Vegetative buffer </a:t>
            </a:r>
            <a:r>
              <a:rPr lang="en-US" sz="1600" dirty="0">
                <a:solidFill>
                  <a:schemeClr val="tx1">
                    <a:lumMod val="50000"/>
                  </a:schemeClr>
                </a:solidFill>
              </a:rPr>
              <a:t>around residential properties</a:t>
            </a:r>
          </a:p>
          <a:p>
            <a:pPr marL="285750" indent="-285750">
              <a:buFont typeface="Arial" panose="020B0604020202020204" pitchFamily="34" charset="0"/>
              <a:buChar char="•"/>
            </a:pPr>
            <a:r>
              <a:rPr lang="en-US" sz="1600" dirty="0">
                <a:solidFill>
                  <a:schemeClr val="tx1">
                    <a:lumMod val="50000"/>
                  </a:schemeClr>
                </a:solidFill>
              </a:rPr>
              <a:t>Upland </a:t>
            </a:r>
            <a:r>
              <a:rPr lang="en-US" sz="1600" b="1" dirty="0">
                <a:solidFill>
                  <a:schemeClr val="tx1">
                    <a:lumMod val="50000"/>
                  </a:schemeClr>
                </a:solidFill>
              </a:rPr>
              <a:t>meadows</a:t>
            </a:r>
            <a:r>
              <a:rPr lang="en-US" sz="1600" dirty="0">
                <a:solidFill>
                  <a:schemeClr val="tx1">
                    <a:lumMod val="50000"/>
                  </a:schemeClr>
                </a:solidFill>
              </a:rPr>
              <a:t> for habitat</a:t>
            </a:r>
          </a:p>
          <a:p>
            <a:pPr marL="285750" indent="-285750">
              <a:buFont typeface="Arial" panose="020B0604020202020204" pitchFamily="34" charset="0"/>
              <a:buChar char="•"/>
            </a:pPr>
            <a:r>
              <a:rPr lang="en-US" sz="1600" b="1" dirty="0">
                <a:solidFill>
                  <a:schemeClr val="tx1">
                    <a:lumMod val="50000"/>
                  </a:schemeClr>
                </a:solidFill>
                <a:highlight>
                  <a:srgbClr val="C0C0C0"/>
                </a:highlight>
              </a:rPr>
              <a:t>Diversity</a:t>
            </a:r>
            <a:r>
              <a:rPr lang="en-US" sz="1600" dirty="0">
                <a:solidFill>
                  <a:schemeClr val="tx1">
                    <a:lumMod val="50000"/>
                  </a:schemeClr>
                </a:solidFill>
                <a:highlight>
                  <a:srgbClr val="C0C0C0"/>
                </a:highlight>
              </a:rPr>
              <a:t> of vegetation habitats</a:t>
            </a:r>
          </a:p>
        </p:txBody>
      </p:sp>
      <p:sp>
        <p:nvSpPr>
          <p:cNvPr id="20" name="TextBox 19">
            <a:extLst>
              <a:ext uri="{FF2B5EF4-FFF2-40B4-BE49-F238E27FC236}">
                <a16:creationId xmlns:a16="http://schemas.microsoft.com/office/drawing/2014/main" id="{DED91929-979E-E7FF-3A75-4FBAC2B72A10}"/>
              </a:ext>
            </a:extLst>
          </p:cNvPr>
          <p:cNvSpPr txBox="1"/>
          <p:nvPr/>
        </p:nvSpPr>
        <p:spPr>
          <a:xfrm>
            <a:off x="7302126" y="2333619"/>
            <a:ext cx="4428663" cy="3985706"/>
          </a:xfrm>
          <a:prstGeom prst="rect">
            <a:avLst/>
          </a:prstGeom>
          <a:noFill/>
        </p:spPr>
        <p:txBody>
          <a:bodyPr wrap="square">
            <a:spAutoFit/>
          </a:bodyPr>
          <a:lstStyle/>
          <a:p>
            <a:pPr lvl="1"/>
            <a:r>
              <a:rPr lang="en-US" sz="1100" b="1" dirty="0"/>
              <a:t>Bats:</a:t>
            </a:r>
          </a:p>
          <a:p>
            <a:pPr marL="628650" lvl="1" indent="-171450">
              <a:buFont typeface="Arial" panose="020B0604020202020204" pitchFamily="34" charset="0"/>
              <a:buChar char="•"/>
            </a:pPr>
            <a:r>
              <a:rPr lang="en-US" sz="1100" dirty="0"/>
              <a:t>Little brown bat (Myotis </a:t>
            </a:r>
            <a:r>
              <a:rPr lang="en-US" sz="1100" dirty="0" err="1"/>
              <a:t>lucifugus</a:t>
            </a:r>
            <a:r>
              <a:rPr lang="en-US" sz="1100" dirty="0"/>
              <a:t>)</a:t>
            </a:r>
          </a:p>
          <a:p>
            <a:pPr marL="628650" lvl="1" indent="-171450">
              <a:buFont typeface="Arial" panose="020B0604020202020204" pitchFamily="34" charset="0"/>
              <a:buChar char="•"/>
            </a:pPr>
            <a:r>
              <a:rPr lang="en-US" sz="1100" dirty="0"/>
              <a:t>Indiana bat (Myotis </a:t>
            </a:r>
            <a:r>
              <a:rPr lang="en-US" sz="1100" dirty="0" err="1"/>
              <a:t>sodalis</a:t>
            </a:r>
            <a:r>
              <a:rPr lang="en-US" sz="1100" dirty="0"/>
              <a:t>)</a:t>
            </a:r>
          </a:p>
          <a:p>
            <a:pPr marL="628650" lvl="1" indent="-171450">
              <a:buFont typeface="Arial" panose="020B0604020202020204" pitchFamily="34" charset="0"/>
              <a:buChar char="•"/>
            </a:pPr>
            <a:r>
              <a:rPr lang="en-US" sz="1100" dirty="0"/>
              <a:t>Northern long-eared bat (Myotis septentrionalis)</a:t>
            </a:r>
          </a:p>
          <a:p>
            <a:pPr marL="628650" lvl="1" indent="-171450">
              <a:buFont typeface="Arial" panose="020B0604020202020204" pitchFamily="34" charset="0"/>
              <a:buChar char="•"/>
            </a:pPr>
            <a:r>
              <a:rPr lang="en-US" sz="1100" dirty="0"/>
              <a:t>Little brown bat (Myotis </a:t>
            </a:r>
            <a:r>
              <a:rPr lang="en-US" sz="1100" dirty="0" err="1"/>
              <a:t>lucifugus</a:t>
            </a:r>
            <a:r>
              <a:rPr lang="en-US" sz="1100" dirty="0"/>
              <a:t>)</a:t>
            </a:r>
          </a:p>
          <a:p>
            <a:pPr marL="628650" lvl="1" indent="-171450">
              <a:buFont typeface="Arial" panose="020B0604020202020204" pitchFamily="34" charset="0"/>
              <a:buChar char="•"/>
            </a:pPr>
            <a:r>
              <a:rPr lang="en-US" sz="1100" dirty="0"/>
              <a:t>Tricolored bat (</a:t>
            </a:r>
            <a:r>
              <a:rPr lang="en-US" sz="1100" dirty="0" err="1"/>
              <a:t>Perimyotis</a:t>
            </a:r>
            <a:r>
              <a:rPr lang="en-US" sz="1100" dirty="0"/>
              <a:t> </a:t>
            </a:r>
            <a:r>
              <a:rPr lang="en-US" sz="1100" dirty="0" err="1"/>
              <a:t>subflavus</a:t>
            </a:r>
            <a:r>
              <a:rPr lang="en-US" sz="1100" dirty="0"/>
              <a:t>)</a:t>
            </a:r>
          </a:p>
          <a:p>
            <a:pPr lvl="1"/>
            <a:r>
              <a:rPr lang="en-US" sz="1100" b="1" dirty="0"/>
              <a:t>Fish:</a:t>
            </a:r>
          </a:p>
          <a:p>
            <a:pPr marL="628650" lvl="1" indent="-171450">
              <a:buFont typeface="Arial" panose="020B0604020202020204" pitchFamily="34" charset="0"/>
              <a:buChar char="•"/>
            </a:pPr>
            <a:r>
              <a:rPr lang="en-US" sz="1100" dirty="0"/>
              <a:t>Iowa darter (</a:t>
            </a:r>
            <a:r>
              <a:rPr lang="en-US" sz="1100" dirty="0" err="1"/>
              <a:t>Etheostoma</a:t>
            </a:r>
            <a:r>
              <a:rPr lang="en-US" sz="1100" dirty="0"/>
              <a:t> exile)</a:t>
            </a:r>
          </a:p>
          <a:p>
            <a:pPr marL="628650" lvl="1" indent="-171450">
              <a:buFont typeface="Arial" panose="020B0604020202020204" pitchFamily="34" charset="0"/>
              <a:buChar char="•"/>
            </a:pPr>
            <a:r>
              <a:rPr lang="en-US" sz="1100" dirty="0" err="1"/>
              <a:t>Pugnose</a:t>
            </a:r>
            <a:r>
              <a:rPr lang="en-US" sz="1100" dirty="0"/>
              <a:t> minnow (</a:t>
            </a:r>
            <a:r>
              <a:rPr lang="en-US" sz="1100" dirty="0" err="1"/>
              <a:t>Opsopoeodus</a:t>
            </a:r>
            <a:r>
              <a:rPr lang="en-US" sz="1100" dirty="0"/>
              <a:t> </a:t>
            </a:r>
            <a:r>
              <a:rPr lang="en-US" sz="1100" dirty="0" err="1"/>
              <a:t>emiliae</a:t>
            </a:r>
            <a:r>
              <a:rPr lang="en-US" sz="1100" dirty="0"/>
              <a:t>)</a:t>
            </a:r>
          </a:p>
          <a:p>
            <a:pPr marL="628650" lvl="1" indent="-171450">
              <a:buFont typeface="Arial" panose="020B0604020202020204" pitchFamily="34" charset="0"/>
              <a:buChar char="•"/>
            </a:pPr>
            <a:r>
              <a:rPr lang="en-US" sz="1100" dirty="0"/>
              <a:t>Western banded killifish (</a:t>
            </a:r>
            <a:r>
              <a:rPr lang="en-US" sz="1100" dirty="0" err="1"/>
              <a:t>Fundulus</a:t>
            </a:r>
            <a:r>
              <a:rPr lang="en-US" sz="1100" dirty="0"/>
              <a:t> </a:t>
            </a:r>
            <a:r>
              <a:rPr lang="en-US" sz="1100" dirty="0" err="1"/>
              <a:t>diaphanus</a:t>
            </a:r>
            <a:r>
              <a:rPr lang="en-US" sz="1100" dirty="0"/>
              <a:t> </a:t>
            </a:r>
            <a:r>
              <a:rPr lang="en-US" sz="1100" dirty="0" err="1"/>
              <a:t>menona</a:t>
            </a:r>
            <a:r>
              <a:rPr lang="en-US" sz="1100" dirty="0"/>
              <a:t>)</a:t>
            </a:r>
          </a:p>
          <a:p>
            <a:pPr marL="628650" lvl="1" indent="-171450">
              <a:buFont typeface="Arial" panose="020B0604020202020204" pitchFamily="34" charset="0"/>
              <a:buChar char="•"/>
            </a:pPr>
            <a:r>
              <a:rPr lang="en-US" sz="1100" dirty="0"/>
              <a:t>Lake chubsucker (</a:t>
            </a:r>
            <a:r>
              <a:rPr lang="en-US" sz="1100" dirty="0" err="1"/>
              <a:t>Erimyzon</a:t>
            </a:r>
            <a:r>
              <a:rPr lang="en-US" sz="1100" dirty="0"/>
              <a:t> </a:t>
            </a:r>
            <a:r>
              <a:rPr lang="en-US" sz="1100" dirty="0" err="1"/>
              <a:t>sucetta</a:t>
            </a:r>
            <a:r>
              <a:rPr lang="en-US" sz="1100" dirty="0"/>
              <a:t>)</a:t>
            </a:r>
          </a:p>
          <a:p>
            <a:pPr marL="628650" lvl="1" indent="-171450">
              <a:buFont typeface="Arial" panose="020B0604020202020204" pitchFamily="34" charset="0"/>
              <a:buChar char="•"/>
            </a:pPr>
            <a:r>
              <a:rPr lang="en-US" sz="1100" dirty="0"/>
              <a:t>Paddlefish (</a:t>
            </a:r>
            <a:r>
              <a:rPr lang="en-US" sz="1100" dirty="0" err="1"/>
              <a:t>Polyodon</a:t>
            </a:r>
            <a:r>
              <a:rPr lang="en-US" sz="1100" dirty="0"/>
              <a:t> </a:t>
            </a:r>
            <a:r>
              <a:rPr lang="en-US" sz="1100" dirty="0" err="1"/>
              <a:t>spathula</a:t>
            </a:r>
            <a:r>
              <a:rPr lang="en-US" sz="1100" dirty="0"/>
              <a:t>)</a:t>
            </a:r>
          </a:p>
          <a:p>
            <a:pPr lvl="1"/>
            <a:r>
              <a:rPr lang="en-US" sz="1100" b="1" dirty="0"/>
              <a:t>Reptiles:</a:t>
            </a:r>
          </a:p>
          <a:p>
            <a:pPr marL="628650" lvl="1" indent="-171450">
              <a:buFont typeface="Arial" panose="020B0604020202020204" pitchFamily="34" charset="0"/>
              <a:buChar char="•"/>
            </a:pPr>
            <a:r>
              <a:rPr lang="en-US" sz="1100" dirty="0"/>
              <a:t>Smooth </a:t>
            </a:r>
            <a:r>
              <a:rPr lang="en-US" sz="1100" dirty="0" err="1"/>
              <a:t>greensnake</a:t>
            </a:r>
            <a:r>
              <a:rPr lang="en-US" sz="1100" dirty="0"/>
              <a:t> (</a:t>
            </a:r>
            <a:r>
              <a:rPr lang="en-US" sz="1100" dirty="0" err="1"/>
              <a:t>Opheodrys</a:t>
            </a:r>
            <a:r>
              <a:rPr lang="en-US" sz="1100" dirty="0"/>
              <a:t> vernalis)</a:t>
            </a:r>
          </a:p>
          <a:p>
            <a:pPr marL="628650" lvl="1" indent="-171450">
              <a:buFont typeface="Arial" panose="020B0604020202020204" pitchFamily="34" charset="0"/>
              <a:buChar char="•"/>
            </a:pPr>
            <a:r>
              <a:rPr lang="en-US" sz="1100" dirty="0"/>
              <a:t>Spotted turtle (</a:t>
            </a:r>
            <a:r>
              <a:rPr lang="en-US" sz="1100" dirty="0" err="1"/>
              <a:t>Clemmys</a:t>
            </a:r>
            <a:r>
              <a:rPr lang="en-US" sz="1100" dirty="0"/>
              <a:t> guttata)</a:t>
            </a:r>
          </a:p>
          <a:p>
            <a:pPr lvl="1"/>
            <a:r>
              <a:rPr lang="en-US" sz="1100" b="1" dirty="0"/>
              <a:t>Birds: </a:t>
            </a:r>
          </a:p>
          <a:p>
            <a:pPr marL="628650" lvl="1" indent="-171450">
              <a:buFont typeface="Arial" panose="020B0604020202020204" pitchFamily="34" charset="0"/>
              <a:buChar char="•"/>
            </a:pPr>
            <a:r>
              <a:rPr lang="en-US" sz="1100" dirty="0"/>
              <a:t>American bittern (Botaurus </a:t>
            </a:r>
            <a:r>
              <a:rPr lang="en-US" sz="1100" dirty="0" err="1"/>
              <a:t>lentiginosus</a:t>
            </a:r>
            <a:r>
              <a:rPr lang="en-US" sz="1100" dirty="0"/>
              <a:t>)</a:t>
            </a:r>
          </a:p>
          <a:p>
            <a:pPr marL="628650" lvl="1" indent="-171450">
              <a:buFont typeface="Arial" panose="020B0604020202020204" pitchFamily="34" charset="0"/>
              <a:buChar char="•"/>
            </a:pPr>
            <a:r>
              <a:rPr lang="en-US" sz="1100" dirty="0"/>
              <a:t>Black tern (</a:t>
            </a:r>
            <a:r>
              <a:rPr lang="en-US" sz="1100" dirty="0" err="1"/>
              <a:t>Chlidonias</a:t>
            </a:r>
            <a:r>
              <a:rPr lang="en-US" sz="1100" dirty="0"/>
              <a:t> </a:t>
            </a:r>
            <a:r>
              <a:rPr lang="en-US" sz="1100" dirty="0" err="1"/>
              <a:t>niger</a:t>
            </a:r>
            <a:r>
              <a:rPr lang="en-US" sz="1100" dirty="0"/>
              <a:t>)</a:t>
            </a:r>
          </a:p>
          <a:p>
            <a:pPr marL="628650" lvl="1" indent="-171450">
              <a:buFont typeface="Arial" panose="020B0604020202020204" pitchFamily="34" charset="0"/>
              <a:buChar char="•"/>
            </a:pPr>
            <a:r>
              <a:rPr lang="en-US" sz="1100" dirty="0"/>
              <a:t>King rail (Rallus elegans)</a:t>
            </a:r>
          </a:p>
          <a:p>
            <a:pPr marL="628650" lvl="1" indent="-171450">
              <a:buFont typeface="Arial" panose="020B0604020202020204" pitchFamily="34" charset="0"/>
              <a:buChar char="•"/>
            </a:pPr>
            <a:r>
              <a:rPr lang="en-US" sz="1100" dirty="0"/>
              <a:t>Least bittern (</a:t>
            </a:r>
            <a:r>
              <a:rPr lang="en-US" sz="1100" dirty="0" err="1"/>
              <a:t>Ixobrychus</a:t>
            </a:r>
            <a:r>
              <a:rPr lang="en-US" sz="1100" dirty="0"/>
              <a:t> exilis)</a:t>
            </a:r>
          </a:p>
          <a:p>
            <a:pPr marL="628650" lvl="1" indent="-171450">
              <a:buFont typeface="Arial" panose="020B0604020202020204" pitchFamily="34" charset="0"/>
              <a:buChar char="•"/>
            </a:pPr>
            <a:r>
              <a:rPr lang="en-US" sz="1100" dirty="0"/>
              <a:t>Northern harrier (Circus </a:t>
            </a:r>
            <a:r>
              <a:rPr lang="en-US" sz="1100" dirty="0" err="1"/>
              <a:t>hudsonis</a:t>
            </a:r>
            <a:r>
              <a:rPr lang="en-US" sz="1100" dirty="0"/>
              <a:t>)</a:t>
            </a:r>
          </a:p>
          <a:p>
            <a:pPr marL="628650" lvl="1" indent="-171450">
              <a:buFont typeface="Arial" panose="020B0604020202020204" pitchFamily="34" charset="0"/>
              <a:buChar char="•"/>
            </a:pPr>
            <a:r>
              <a:rPr lang="en-US" sz="1100" dirty="0"/>
              <a:t>Sandhill crane (Grus canadensis)</a:t>
            </a:r>
          </a:p>
          <a:p>
            <a:pPr marL="628650" lvl="1" indent="-171450">
              <a:buFont typeface="Arial" panose="020B0604020202020204" pitchFamily="34" charset="0"/>
              <a:buChar char="•"/>
            </a:pPr>
            <a:r>
              <a:rPr lang="en-US" sz="1100" dirty="0"/>
              <a:t>Upland sandpiper (</a:t>
            </a:r>
            <a:r>
              <a:rPr lang="en-US" sz="1100" dirty="0" err="1"/>
              <a:t>Bartramia</a:t>
            </a:r>
            <a:r>
              <a:rPr lang="en-US" sz="1100" dirty="0"/>
              <a:t> longicauda)</a:t>
            </a:r>
          </a:p>
        </p:txBody>
      </p:sp>
      <p:pic>
        <p:nvPicPr>
          <p:cNvPr id="6" name="Picture 5">
            <a:extLst>
              <a:ext uri="{FF2B5EF4-FFF2-40B4-BE49-F238E27FC236}">
                <a16:creationId xmlns:a16="http://schemas.microsoft.com/office/drawing/2014/main" id="{7ED150BE-4704-12D5-DEB6-52D76A98882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395" y="2044775"/>
            <a:ext cx="7379132" cy="2253684"/>
          </a:xfrm>
          <a:prstGeom prst="rect">
            <a:avLst/>
          </a:prstGeom>
        </p:spPr>
      </p:pic>
      <p:pic>
        <p:nvPicPr>
          <p:cNvPr id="10" name="Picture 9">
            <a:extLst>
              <a:ext uri="{FF2B5EF4-FFF2-40B4-BE49-F238E27FC236}">
                <a16:creationId xmlns:a16="http://schemas.microsoft.com/office/drawing/2014/main" id="{23E374D3-FF51-0599-DA4B-270764D5BA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581950"/>
            <a:ext cx="5649686" cy="2276050"/>
          </a:xfrm>
          <a:prstGeom prst="rect">
            <a:avLst/>
          </a:prstGeom>
        </p:spPr>
      </p:pic>
    </p:spTree>
    <p:extLst>
      <p:ext uri="{BB962C8B-B14F-4D97-AF65-F5344CB8AC3E}">
        <p14:creationId xmlns:p14="http://schemas.microsoft.com/office/powerpoint/2010/main" val="4110932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0C80E-DF4D-1873-5D08-04D819CC3E61}"/>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7354B79B-8F8B-673B-4005-C869DB660A24}"/>
              </a:ext>
            </a:extLst>
          </p:cNvPr>
          <p:cNvSpPr txBox="1"/>
          <p:nvPr/>
        </p:nvSpPr>
        <p:spPr>
          <a:xfrm>
            <a:off x="1325774" y="1440328"/>
            <a:ext cx="4557668" cy="523220"/>
          </a:xfrm>
          <a:prstGeom prst="rect">
            <a:avLst/>
          </a:prstGeom>
          <a:noFill/>
        </p:spPr>
        <p:txBody>
          <a:bodyPr wrap="square" rtlCol="0">
            <a:spAutoFit/>
          </a:bodyPr>
          <a:lstStyle/>
          <a:p>
            <a:r>
              <a:rPr lang="en-US" sz="2800" b="1" dirty="0">
                <a:solidFill>
                  <a:schemeClr val="tx1">
                    <a:lumMod val="50000"/>
                  </a:schemeClr>
                </a:solidFill>
              </a:rPr>
              <a:t>VEGETATIVE IMPROVEMENTS</a:t>
            </a:r>
          </a:p>
        </p:txBody>
      </p:sp>
      <p:sp>
        <p:nvSpPr>
          <p:cNvPr id="2" name="TextBox 1">
            <a:extLst>
              <a:ext uri="{FF2B5EF4-FFF2-40B4-BE49-F238E27FC236}">
                <a16:creationId xmlns:a16="http://schemas.microsoft.com/office/drawing/2014/main" id="{F6BA05B4-CC2E-14D9-AC81-43F6FABCF0AA}"/>
              </a:ext>
            </a:extLst>
          </p:cNvPr>
          <p:cNvSpPr txBox="1"/>
          <p:nvPr/>
        </p:nvSpPr>
        <p:spPr>
          <a:xfrm>
            <a:off x="7399527" y="-74039"/>
            <a:ext cx="3933645" cy="923330"/>
          </a:xfrm>
          <a:prstGeom prst="rect">
            <a:avLst/>
          </a:prstGeom>
          <a:noFill/>
        </p:spPr>
        <p:txBody>
          <a:bodyPr wrap="square" rtlCol="0">
            <a:spAutoFit/>
          </a:bodyPr>
          <a:lstStyle/>
          <a:p>
            <a:r>
              <a:rPr lang="en-US" sz="5400" b="1" dirty="0">
                <a:solidFill>
                  <a:schemeClr val="tx2"/>
                </a:solidFill>
              </a:rPr>
              <a:t>GOAL</a:t>
            </a:r>
          </a:p>
        </p:txBody>
      </p:sp>
      <p:sp>
        <p:nvSpPr>
          <p:cNvPr id="3" name="TextBox 2">
            <a:extLst>
              <a:ext uri="{FF2B5EF4-FFF2-40B4-BE49-F238E27FC236}">
                <a16:creationId xmlns:a16="http://schemas.microsoft.com/office/drawing/2014/main" id="{CC4C8BC8-CCE6-BFFA-5A05-21FD232EB76E}"/>
              </a:ext>
            </a:extLst>
          </p:cNvPr>
          <p:cNvSpPr txBox="1"/>
          <p:nvPr/>
        </p:nvSpPr>
        <p:spPr>
          <a:xfrm>
            <a:off x="9366350" y="6064898"/>
            <a:ext cx="2364439" cy="923330"/>
          </a:xfrm>
          <a:prstGeom prst="rect">
            <a:avLst/>
          </a:prstGeom>
          <a:noFill/>
        </p:spPr>
        <p:txBody>
          <a:bodyPr wrap="square" rtlCol="0">
            <a:spAutoFit/>
          </a:bodyPr>
          <a:lstStyle/>
          <a:p>
            <a:r>
              <a:rPr lang="en-US" sz="5400" b="1" dirty="0">
                <a:solidFill>
                  <a:schemeClr val="tx2"/>
                </a:solidFill>
              </a:rPr>
              <a:t>DESIGN</a:t>
            </a:r>
          </a:p>
        </p:txBody>
      </p:sp>
      <p:sp>
        <p:nvSpPr>
          <p:cNvPr id="5" name="TextBox 4">
            <a:extLst>
              <a:ext uri="{FF2B5EF4-FFF2-40B4-BE49-F238E27FC236}">
                <a16:creationId xmlns:a16="http://schemas.microsoft.com/office/drawing/2014/main" id="{2FC4AB4F-544B-C7D2-35BB-E80CF71CD23C}"/>
              </a:ext>
            </a:extLst>
          </p:cNvPr>
          <p:cNvSpPr txBox="1"/>
          <p:nvPr/>
        </p:nvSpPr>
        <p:spPr>
          <a:xfrm>
            <a:off x="7325980" y="763959"/>
            <a:ext cx="3430252" cy="1569660"/>
          </a:xfrm>
          <a:prstGeom prst="rect">
            <a:avLst/>
          </a:prstGeom>
          <a:noFill/>
        </p:spPr>
        <p:txBody>
          <a:bodyPr wrap="square" rtlCol="0">
            <a:spAutoFit/>
          </a:bodyPr>
          <a:lstStyle/>
          <a:p>
            <a:pPr marL="285750" indent="-285750">
              <a:buFont typeface="Arial" panose="020B0604020202020204" pitchFamily="34" charset="0"/>
              <a:buChar char="•"/>
            </a:pPr>
            <a:r>
              <a:rPr lang="en-US" sz="1600" b="1" dirty="0">
                <a:solidFill>
                  <a:schemeClr val="tx1">
                    <a:lumMod val="50000"/>
                  </a:schemeClr>
                </a:solidFill>
              </a:rPr>
              <a:t>Reduce/Control </a:t>
            </a:r>
            <a:r>
              <a:rPr lang="en-US" sz="1600" dirty="0">
                <a:solidFill>
                  <a:schemeClr val="tx1">
                    <a:lumMod val="50000"/>
                  </a:schemeClr>
                </a:solidFill>
              </a:rPr>
              <a:t>invasive species</a:t>
            </a:r>
          </a:p>
          <a:p>
            <a:pPr marL="285750" indent="-285750">
              <a:buFont typeface="Arial" panose="020B0604020202020204" pitchFamily="34" charset="0"/>
              <a:buChar char="•"/>
            </a:pPr>
            <a:r>
              <a:rPr lang="en-US" sz="1600" b="1" dirty="0">
                <a:solidFill>
                  <a:schemeClr val="tx1">
                    <a:lumMod val="50000"/>
                  </a:schemeClr>
                </a:solidFill>
                <a:highlight>
                  <a:srgbClr val="C0C0C0"/>
                </a:highlight>
              </a:rPr>
              <a:t>Retain</a:t>
            </a:r>
            <a:r>
              <a:rPr lang="en-US" sz="1600" dirty="0">
                <a:solidFill>
                  <a:schemeClr val="tx1">
                    <a:lumMod val="50000"/>
                  </a:schemeClr>
                </a:solidFill>
                <a:highlight>
                  <a:srgbClr val="C0C0C0"/>
                </a:highlight>
              </a:rPr>
              <a:t> existing healthy trees</a:t>
            </a:r>
          </a:p>
          <a:p>
            <a:pPr marL="285750" indent="-285750">
              <a:buFont typeface="Arial" panose="020B0604020202020204" pitchFamily="34" charset="0"/>
              <a:buChar char="•"/>
            </a:pPr>
            <a:r>
              <a:rPr lang="en-US" sz="1600" b="1" dirty="0">
                <a:solidFill>
                  <a:schemeClr val="tx1">
                    <a:lumMod val="50000"/>
                  </a:schemeClr>
                </a:solidFill>
                <a:highlight>
                  <a:srgbClr val="C0C0C0"/>
                </a:highlight>
              </a:rPr>
              <a:t>Vegetative buffer </a:t>
            </a:r>
            <a:r>
              <a:rPr lang="en-US" sz="1600" dirty="0">
                <a:solidFill>
                  <a:schemeClr val="tx1">
                    <a:lumMod val="50000"/>
                  </a:schemeClr>
                </a:solidFill>
                <a:highlight>
                  <a:srgbClr val="C0C0C0"/>
                </a:highlight>
              </a:rPr>
              <a:t>around residential properties</a:t>
            </a:r>
          </a:p>
          <a:p>
            <a:pPr marL="285750" indent="-285750">
              <a:buFont typeface="Arial" panose="020B0604020202020204" pitchFamily="34" charset="0"/>
              <a:buChar char="•"/>
            </a:pPr>
            <a:r>
              <a:rPr lang="en-US" sz="1600" dirty="0">
                <a:solidFill>
                  <a:schemeClr val="tx1">
                    <a:lumMod val="50000"/>
                  </a:schemeClr>
                </a:solidFill>
              </a:rPr>
              <a:t>Upland </a:t>
            </a:r>
            <a:r>
              <a:rPr lang="en-US" sz="1600" b="1" dirty="0">
                <a:solidFill>
                  <a:schemeClr val="tx1">
                    <a:lumMod val="50000"/>
                  </a:schemeClr>
                </a:solidFill>
              </a:rPr>
              <a:t>meadows</a:t>
            </a:r>
            <a:r>
              <a:rPr lang="en-US" sz="1600" dirty="0">
                <a:solidFill>
                  <a:schemeClr val="tx1">
                    <a:lumMod val="50000"/>
                  </a:schemeClr>
                </a:solidFill>
              </a:rPr>
              <a:t> for habitat</a:t>
            </a:r>
          </a:p>
          <a:p>
            <a:pPr marL="285750" indent="-285750">
              <a:buFont typeface="Arial" panose="020B0604020202020204" pitchFamily="34" charset="0"/>
              <a:buChar char="•"/>
            </a:pPr>
            <a:r>
              <a:rPr lang="en-US" sz="1600" b="1" dirty="0">
                <a:solidFill>
                  <a:schemeClr val="tx1">
                    <a:lumMod val="50000"/>
                  </a:schemeClr>
                </a:solidFill>
              </a:rPr>
              <a:t>Diversity</a:t>
            </a:r>
            <a:r>
              <a:rPr lang="en-US" sz="1600" dirty="0">
                <a:solidFill>
                  <a:schemeClr val="tx1">
                    <a:lumMod val="50000"/>
                  </a:schemeClr>
                </a:solidFill>
              </a:rPr>
              <a:t> of vegetation habitats</a:t>
            </a:r>
          </a:p>
        </p:txBody>
      </p:sp>
      <p:grpSp>
        <p:nvGrpSpPr>
          <p:cNvPr id="4" name="Group 3">
            <a:extLst>
              <a:ext uri="{FF2B5EF4-FFF2-40B4-BE49-F238E27FC236}">
                <a16:creationId xmlns:a16="http://schemas.microsoft.com/office/drawing/2014/main" id="{B7F6162C-4289-D3CA-F69D-6835ACC29E5B}"/>
              </a:ext>
            </a:extLst>
          </p:cNvPr>
          <p:cNvGrpSpPr/>
          <p:nvPr/>
        </p:nvGrpSpPr>
        <p:grpSpPr>
          <a:xfrm>
            <a:off x="175618" y="2373390"/>
            <a:ext cx="8372034" cy="4332228"/>
            <a:chOff x="0" y="0"/>
            <a:chExt cx="6290310" cy="3255010"/>
          </a:xfrm>
        </p:grpSpPr>
        <p:grpSp>
          <p:nvGrpSpPr>
            <p:cNvPr id="7" name="Group 6">
              <a:extLst>
                <a:ext uri="{FF2B5EF4-FFF2-40B4-BE49-F238E27FC236}">
                  <a16:creationId xmlns:a16="http://schemas.microsoft.com/office/drawing/2014/main" id="{FE92C6B6-99CE-E695-B206-5DBB3E1109D0}"/>
                </a:ext>
              </a:extLst>
            </p:cNvPr>
            <p:cNvGrpSpPr/>
            <p:nvPr/>
          </p:nvGrpSpPr>
          <p:grpSpPr>
            <a:xfrm>
              <a:off x="0" y="0"/>
              <a:ext cx="6290310" cy="3255010"/>
              <a:chOff x="0" y="0"/>
              <a:chExt cx="6290310" cy="3255010"/>
            </a:xfrm>
          </p:grpSpPr>
          <p:pic>
            <p:nvPicPr>
              <p:cNvPr id="11" name="Picture 10" descr="Aerial view of a road and land&#10;&#10;AI-generated content may be incorrect.">
                <a:extLst>
                  <a:ext uri="{FF2B5EF4-FFF2-40B4-BE49-F238E27FC236}">
                    <a16:creationId xmlns:a16="http://schemas.microsoft.com/office/drawing/2014/main" id="{583B3520-272C-6F97-93D8-266D65E5AE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6290310" cy="3255010"/>
              </a:xfrm>
              <a:prstGeom prst="rect">
                <a:avLst/>
              </a:prstGeom>
            </p:spPr>
          </p:pic>
          <p:sp>
            <p:nvSpPr>
              <p:cNvPr id="13" name="Freeform: Shape 12">
                <a:extLst>
                  <a:ext uri="{FF2B5EF4-FFF2-40B4-BE49-F238E27FC236}">
                    <a16:creationId xmlns:a16="http://schemas.microsoft.com/office/drawing/2014/main" id="{28D7A0F0-90B8-02BA-0ED4-28AF0FFDD410}"/>
                  </a:ext>
                </a:extLst>
              </p:cNvPr>
              <p:cNvSpPr/>
              <p:nvPr/>
            </p:nvSpPr>
            <p:spPr>
              <a:xfrm>
                <a:off x="1724025" y="1000125"/>
                <a:ext cx="3743325" cy="2066925"/>
              </a:xfrm>
              <a:custGeom>
                <a:avLst/>
                <a:gdLst>
                  <a:gd name="connsiteX0" fmla="*/ 1800225 w 3743325"/>
                  <a:gd name="connsiteY0" fmla="*/ 1381125 h 2066925"/>
                  <a:gd name="connsiteX1" fmla="*/ 0 w 3743325"/>
                  <a:gd name="connsiteY1" fmla="*/ 1390650 h 2066925"/>
                  <a:gd name="connsiteX2" fmla="*/ 38100 w 3743325"/>
                  <a:gd name="connsiteY2" fmla="*/ 1819275 h 2066925"/>
                  <a:gd name="connsiteX3" fmla="*/ 504825 w 3743325"/>
                  <a:gd name="connsiteY3" fmla="*/ 2066925 h 2066925"/>
                  <a:gd name="connsiteX4" fmla="*/ 1666875 w 3743325"/>
                  <a:gd name="connsiteY4" fmla="*/ 1905000 h 2066925"/>
                  <a:gd name="connsiteX5" fmla="*/ 1666875 w 3743325"/>
                  <a:gd name="connsiteY5" fmla="*/ 1905000 h 2066925"/>
                  <a:gd name="connsiteX6" fmla="*/ 3743325 w 3743325"/>
                  <a:gd name="connsiteY6" fmla="*/ 1895475 h 2066925"/>
                  <a:gd name="connsiteX7" fmla="*/ 3743325 w 3743325"/>
                  <a:gd name="connsiteY7" fmla="*/ 1809750 h 2066925"/>
                  <a:gd name="connsiteX8" fmla="*/ 3714750 w 3743325"/>
                  <a:gd name="connsiteY8" fmla="*/ 1314450 h 2066925"/>
                  <a:gd name="connsiteX9" fmla="*/ 3209925 w 3743325"/>
                  <a:gd name="connsiteY9" fmla="*/ 1352550 h 2066925"/>
                  <a:gd name="connsiteX10" fmla="*/ 2962275 w 3743325"/>
                  <a:gd name="connsiteY10" fmla="*/ 1152525 h 2066925"/>
                  <a:gd name="connsiteX11" fmla="*/ 2962275 w 3743325"/>
                  <a:gd name="connsiteY11" fmla="*/ 238125 h 2066925"/>
                  <a:gd name="connsiteX12" fmla="*/ 3152775 w 3743325"/>
                  <a:gd name="connsiteY12" fmla="*/ 76200 h 2066925"/>
                  <a:gd name="connsiteX13" fmla="*/ 3057525 w 3743325"/>
                  <a:gd name="connsiteY13" fmla="*/ 0 h 2066925"/>
                  <a:gd name="connsiteX14" fmla="*/ 2867025 w 3743325"/>
                  <a:gd name="connsiteY14" fmla="*/ 219075 h 2066925"/>
                  <a:gd name="connsiteX15" fmla="*/ 2638425 w 3743325"/>
                  <a:gd name="connsiteY15" fmla="*/ 257175 h 2066925"/>
                  <a:gd name="connsiteX16" fmla="*/ 2667000 w 3743325"/>
                  <a:gd name="connsiteY16" fmla="*/ 828675 h 2066925"/>
                  <a:gd name="connsiteX17" fmla="*/ 2028825 w 3743325"/>
                  <a:gd name="connsiteY17" fmla="*/ 581025 h 2066925"/>
                  <a:gd name="connsiteX18" fmla="*/ 2009775 w 3743325"/>
                  <a:gd name="connsiteY18" fmla="*/ 695325 h 2066925"/>
                  <a:gd name="connsiteX19" fmla="*/ 2638425 w 3743325"/>
                  <a:gd name="connsiteY19" fmla="*/ 1038225 h 2066925"/>
                  <a:gd name="connsiteX20" fmla="*/ 2667000 w 3743325"/>
                  <a:gd name="connsiteY20" fmla="*/ 1504950 h 2066925"/>
                  <a:gd name="connsiteX21" fmla="*/ 2143125 w 3743325"/>
                  <a:gd name="connsiteY21" fmla="*/ 1600200 h 2066925"/>
                  <a:gd name="connsiteX22" fmla="*/ 1990725 w 3743325"/>
                  <a:gd name="connsiteY22" fmla="*/ 1438275 h 2066925"/>
                  <a:gd name="connsiteX23" fmla="*/ 1800225 w 3743325"/>
                  <a:gd name="connsiteY23" fmla="*/ 1381125 h 2066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43325" h="2066925">
                    <a:moveTo>
                      <a:pt x="1800225" y="1381125"/>
                    </a:moveTo>
                    <a:lnTo>
                      <a:pt x="0" y="1390650"/>
                    </a:lnTo>
                    <a:lnTo>
                      <a:pt x="38100" y="1819275"/>
                    </a:lnTo>
                    <a:lnTo>
                      <a:pt x="504825" y="2066925"/>
                    </a:lnTo>
                    <a:lnTo>
                      <a:pt x="1666875" y="1905000"/>
                    </a:lnTo>
                    <a:lnTo>
                      <a:pt x="1666875" y="1905000"/>
                    </a:lnTo>
                    <a:lnTo>
                      <a:pt x="3743325" y="1895475"/>
                    </a:lnTo>
                    <a:lnTo>
                      <a:pt x="3743325" y="1809750"/>
                    </a:lnTo>
                    <a:lnTo>
                      <a:pt x="3714750" y="1314450"/>
                    </a:lnTo>
                    <a:lnTo>
                      <a:pt x="3209925" y="1352550"/>
                    </a:lnTo>
                    <a:lnTo>
                      <a:pt x="2962275" y="1152525"/>
                    </a:lnTo>
                    <a:lnTo>
                      <a:pt x="2962275" y="238125"/>
                    </a:lnTo>
                    <a:lnTo>
                      <a:pt x="3152775" y="76200"/>
                    </a:lnTo>
                    <a:lnTo>
                      <a:pt x="3057525" y="0"/>
                    </a:lnTo>
                    <a:lnTo>
                      <a:pt x="2867025" y="219075"/>
                    </a:lnTo>
                    <a:lnTo>
                      <a:pt x="2638425" y="257175"/>
                    </a:lnTo>
                    <a:lnTo>
                      <a:pt x="2667000" y="828675"/>
                    </a:lnTo>
                    <a:lnTo>
                      <a:pt x="2028825" y="581025"/>
                    </a:lnTo>
                    <a:lnTo>
                      <a:pt x="2009775" y="695325"/>
                    </a:lnTo>
                    <a:lnTo>
                      <a:pt x="2638425" y="1038225"/>
                    </a:lnTo>
                    <a:lnTo>
                      <a:pt x="2667000" y="1504950"/>
                    </a:lnTo>
                    <a:lnTo>
                      <a:pt x="2143125" y="1600200"/>
                    </a:lnTo>
                    <a:lnTo>
                      <a:pt x="1990725" y="1438275"/>
                    </a:lnTo>
                    <a:lnTo>
                      <a:pt x="1800225" y="1381125"/>
                    </a:lnTo>
                    <a:close/>
                  </a:path>
                </a:pathLst>
              </a:cu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horz" wrap="square" lIns="0" tIns="0" rIns="0" bIns="0" numCol="1" spcCol="38100" rtlCol="0" fromWordArt="0" anchor="t" anchorCtr="0" forceAA="0" compatLnSpc="1">
                <a:prstTxWarp prst="textNoShape">
                  <a:avLst/>
                </a:prstTxWarp>
                <a:spAutoFit/>
              </a:bodyPr>
              <a:lstStyle/>
              <a:p>
                <a:endParaRPr lang="en-US"/>
              </a:p>
            </p:txBody>
          </p:sp>
        </p:grpSp>
        <p:sp>
          <p:nvSpPr>
            <p:cNvPr id="8" name="Text Box 2">
              <a:extLst>
                <a:ext uri="{FF2B5EF4-FFF2-40B4-BE49-F238E27FC236}">
                  <a16:creationId xmlns:a16="http://schemas.microsoft.com/office/drawing/2014/main" id="{184165C4-B2D7-F1AC-CA88-C81216EC0EDC}"/>
                </a:ext>
              </a:extLst>
            </p:cNvPr>
            <p:cNvSpPr txBox="1">
              <a:spLocks noChangeArrowheads="1"/>
            </p:cNvSpPr>
            <p:nvPr/>
          </p:nvSpPr>
          <p:spPr bwMode="auto">
            <a:xfrm>
              <a:off x="190500" y="361950"/>
              <a:ext cx="1476375" cy="562043"/>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nSpc>
                  <a:spcPct val="115000"/>
                </a:lnSpc>
                <a:spcAft>
                  <a:spcPts val="800"/>
                </a:spcAft>
                <a:buNone/>
              </a:pPr>
              <a:r>
                <a:rPr lang="en-US" sz="1200" dirty="0">
                  <a:solidFill>
                    <a:srgbClr val="000000"/>
                  </a:solidFill>
                  <a:effectLst/>
                  <a:latin typeface="Perpetua" panose="02020502060401020303" pitchFamily="18" charset="0"/>
                  <a:ea typeface="Perpetua" panose="02020502060401020303" pitchFamily="18" charset="0"/>
                  <a:cs typeface="Times New Roman" panose="02020603050405020304" pitchFamily="18" charset="0"/>
                </a:rPr>
                <a:t>Figure 1: 1937 Aerial Image with Rosemont Preserve outlined in yel</a:t>
              </a:r>
              <a:r>
                <a:rPr lang="en-US" sz="1200" dirty="0">
                  <a:solidFill>
                    <a:srgbClr val="000000"/>
                  </a:solidFill>
                  <a:latin typeface="Perpetua" panose="02020502060401020303" pitchFamily="18" charset="0"/>
                  <a:ea typeface="Perpetua" panose="02020502060401020303" pitchFamily="18" charset="0"/>
                  <a:cs typeface="Times New Roman" panose="02020603050405020304" pitchFamily="18" charset="0"/>
                </a:rPr>
                <a:t>low</a:t>
              </a:r>
              <a:endParaRPr lang="en-US" sz="1200" dirty="0">
                <a:solidFill>
                  <a:srgbClr val="000000"/>
                </a:solidFill>
                <a:effectLst/>
                <a:latin typeface="Perpetua" panose="02020502060401020303" pitchFamily="18" charset="0"/>
                <a:ea typeface="Perpetua" panose="02020502060401020303" pitchFamily="18" charset="0"/>
                <a:cs typeface="Times New Roman" panose="02020603050405020304" pitchFamily="18" charset="0"/>
              </a:endParaRPr>
            </a:p>
          </p:txBody>
        </p:sp>
      </p:grpSp>
      <p:pic>
        <p:nvPicPr>
          <p:cNvPr id="15" name="Picture 14" descr="Diagram&#10;&#10;Description automatically generated">
            <a:extLst>
              <a:ext uri="{FF2B5EF4-FFF2-40B4-BE49-F238E27FC236}">
                <a16:creationId xmlns:a16="http://schemas.microsoft.com/office/drawing/2014/main" id="{21B6E48A-0930-F916-398F-C8578F1BAFB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74506" y="3810000"/>
            <a:ext cx="2955519" cy="2284041"/>
          </a:xfrm>
          <a:prstGeom prst="rect">
            <a:avLst/>
          </a:prstGeom>
        </p:spPr>
      </p:pic>
    </p:spTree>
    <p:extLst>
      <p:ext uri="{BB962C8B-B14F-4D97-AF65-F5344CB8AC3E}">
        <p14:creationId xmlns:p14="http://schemas.microsoft.com/office/powerpoint/2010/main" val="2199327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D436A-170A-AD4E-15D7-7A5DD101C20C}"/>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9629181E-978D-EBCC-6C20-1E0BFB9608B9}"/>
              </a:ext>
            </a:extLst>
          </p:cNvPr>
          <p:cNvSpPr txBox="1"/>
          <p:nvPr/>
        </p:nvSpPr>
        <p:spPr>
          <a:xfrm>
            <a:off x="1325774" y="1440328"/>
            <a:ext cx="4557668" cy="523220"/>
          </a:xfrm>
          <a:prstGeom prst="rect">
            <a:avLst/>
          </a:prstGeom>
          <a:noFill/>
        </p:spPr>
        <p:txBody>
          <a:bodyPr wrap="square" rtlCol="0">
            <a:spAutoFit/>
          </a:bodyPr>
          <a:lstStyle/>
          <a:p>
            <a:r>
              <a:rPr lang="en-US" sz="2800" b="1" dirty="0">
                <a:solidFill>
                  <a:schemeClr val="tx1">
                    <a:lumMod val="50000"/>
                  </a:schemeClr>
                </a:solidFill>
              </a:rPr>
              <a:t>VEGETATIVE IMPROVEMENTS</a:t>
            </a:r>
          </a:p>
        </p:txBody>
      </p:sp>
      <p:sp>
        <p:nvSpPr>
          <p:cNvPr id="2" name="TextBox 1">
            <a:extLst>
              <a:ext uri="{FF2B5EF4-FFF2-40B4-BE49-F238E27FC236}">
                <a16:creationId xmlns:a16="http://schemas.microsoft.com/office/drawing/2014/main" id="{44B22B02-62EB-BC73-8461-45632905894A}"/>
              </a:ext>
            </a:extLst>
          </p:cNvPr>
          <p:cNvSpPr txBox="1"/>
          <p:nvPr/>
        </p:nvSpPr>
        <p:spPr>
          <a:xfrm>
            <a:off x="7399527" y="-74039"/>
            <a:ext cx="3933645" cy="923330"/>
          </a:xfrm>
          <a:prstGeom prst="rect">
            <a:avLst/>
          </a:prstGeom>
          <a:noFill/>
        </p:spPr>
        <p:txBody>
          <a:bodyPr wrap="square" rtlCol="0">
            <a:spAutoFit/>
          </a:bodyPr>
          <a:lstStyle/>
          <a:p>
            <a:r>
              <a:rPr lang="en-US" sz="5400" b="1" dirty="0">
                <a:solidFill>
                  <a:schemeClr val="tx2"/>
                </a:solidFill>
              </a:rPr>
              <a:t>GOAL</a:t>
            </a:r>
          </a:p>
        </p:txBody>
      </p:sp>
      <p:sp>
        <p:nvSpPr>
          <p:cNvPr id="3" name="TextBox 2">
            <a:extLst>
              <a:ext uri="{FF2B5EF4-FFF2-40B4-BE49-F238E27FC236}">
                <a16:creationId xmlns:a16="http://schemas.microsoft.com/office/drawing/2014/main" id="{E09CD119-5678-0EC2-1B56-6F140D17CAA9}"/>
              </a:ext>
            </a:extLst>
          </p:cNvPr>
          <p:cNvSpPr txBox="1"/>
          <p:nvPr/>
        </p:nvSpPr>
        <p:spPr>
          <a:xfrm>
            <a:off x="9366350" y="6064898"/>
            <a:ext cx="2364439" cy="923330"/>
          </a:xfrm>
          <a:prstGeom prst="rect">
            <a:avLst/>
          </a:prstGeom>
          <a:noFill/>
        </p:spPr>
        <p:txBody>
          <a:bodyPr wrap="square" rtlCol="0">
            <a:spAutoFit/>
          </a:bodyPr>
          <a:lstStyle/>
          <a:p>
            <a:r>
              <a:rPr lang="en-US" sz="5400" b="1" dirty="0">
                <a:solidFill>
                  <a:schemeClr val="tx2"/>
                </a:solidFill>
              </a:rPr>
              <a:t>DESIGN</a:t>
            </a:r>
          </a:p>
        </p:txBody>
      </p:sp>
      <p:sp>
        <p:nvSpPr>
          <p:cNvPr id="5" name="TextBox 4">
            <a:extLst>
              <a:ext uri="{FF2B5EF4-FFF2-40B4-BE49-F238E27FC236}">
                <a16:creationId xmlns:a16="http://schemas.microsoft.com/office/drawing/2014/main" id="{48966158-9B63-4995-18BF-544A58A7139A}"/>
              </a:ext>
            </a:extLst>
          </p:cNvPr>
          <p:cNvSpPr txBox="1"/>
          <p:nvPr/>
        </p:nvSpPr>
        <p:spPr>
          <a:xfrm>
            <a:off x="7325980" y="763959"/>
            <a:ext cx="3430252" cy="1569660"/>
          </a:xfrm>
          <a:prstGeom prst="rect">
            <a:avLst/>
          </a:prstGeom>
          <a:noFill/>
        </p:spPr>
        <p:txBody>
          <a:bodyPr wrap="square" rtlCol="0">
            <a:spAutoFit/>
          </a:bodyPr>
          <a:lstStyle/>
          <a:p>
            <a:pPr marL="285750" indent="-285750">
              <a:buFont typeface="Arial" panose="020B0604020202020204" pitchFamily="34" charset="0"/>
              <a:buChar char="•"/>
            </a:pPr>
            <a:r>
              <a:rPr lang="en-US" sz="1600" b="1" dirty="0">
                <a:solidFill>
                  <a:schemeClr val="tx1">
                    <a:lumMod val="50000"/>
                  </a:schemeClr>
                </a:solidFill>
              </a:rPr>
              <a:t>Reduce/Control </a:t>
            </a:r>
            <a:r>
              <a:rPr lang="en-US" sz="1600" dirty="0">
                <a:solidFill>
                  <a:schemeClr val="tx1">
                    <a:lumMod val="50000"/>
                  </a:schemeClr>
                </a:solidFill>
              </a:rPr>
              <a:t>invasive species</a:t>
            </a:r>
          </a:p>
          <a:p>
            <a:pPr marL="285750" indent="-285750">
              <a:buFont typeface="Arial" panose="020B0604020202020204" pitchFamily="34" charset="0"/>
              <a:buChar char="•"/>
            </a:pPr>
            <a:r>
              <a:rPr lang="en-US" sz="1600" b="1" dirty="0">
                <a:solidFill>
                  <a:schemeClr val="tx1">
                    <a:lumMod val="50000"/>
                  </a:schemeClr>
                </a:solidFill>
              </a:rPr>
              <a:t>Retain</a:t>
            </a:r>
            <a:r>
              <a:rPr lang="en-US" sz="1600" dirty="0">
                <a:solidFill>
                  <a:schemeClr val="tx1">
                    <a:lumMod val="50000"/>
                  </a:schemeClr>
                </a:solidFill>
              </a:rPr>
              <a:t> existing healthy trees</a:t>
            </a:r>
          </a:p>
          <a:p>
            <a:pPr marL="285750" indent="-285750">
              <a:buFont typeface="Arial" panose="020B0604020202020204" pitchFamily="34" charset="0"/>
              <a:buChar char="•"/>
            </a:pPr>
            <a:r>
              <a:rPr lang="en-US" sz="1600" b="1" dirty="0">
                <a:solidFill>
                  <a:schemeClr val="tx1">
                    <a:lumMod val="50000"/>
                  </a:schemeClr>
                </a:solidFill>
              </a:rPr>
              <a:t>Vegetative buffer </a:t>
            </a:r>
            <a:r>
              <a:rPr lang="en-US" sz="1600" dirty="0">
                <a:solidFill>
                  <a:schemeClr val="tx1">
                    <a:lumMod val="50000"/>
                  </a:schemeClr>
                </a:solidFill>
              </a:rPr>
              <a:t>around residential properties</a:t>
            </a:r>
          </a:p>
          <a:p>
            <a:pPr marL="285750" indent="-285750">
              <a:buFont typeface="Arial" panose="020B0604020202020204" pitchFamily="34" charset="0"/>
              <a:buChar char="•"/>
            </a:pPr>
            <a:r>
              <a:rPr lang="en-US" sz="1600" dirty="0">
                <a:solidFill>
                  <a:schemeClr val="tx1">
                    <a:lumMod val="50000"/>
                  </a:schemeClr>
                </a:solidFill>
                <a:highlight>
                  <a:srgbClr val="C0C0C0"/>
                </a:highlight>
              </a:rPr>
              <a:t>Upland </a:t>
            </a:r>
            <a:r>
              <a:rPr lang="en-US" sz="1600" b="1" dirty="0">
                <a:solidFill>
                  <a:schemeClr val="tx1">
                    <a:lumMod val="50000"/>
                  </a:schemeClr>
                </a:solidFill>
                <a:highlight>
                  <a:srgbClr val="C0C0C0"/>
                </a:highlight>
              </a:rPr>
              <a:t>meadows</a:t>
            </a:r>
            <a:r>
              <a:rPr lang="en-US" sz="1600" dirty="0">
                <a:solidFill>
                  <a:schemeClr val="tx1">
                    <a:lumMod val="50000"/>
                  </a:schemeClr>
                </a:solidFill>
                <a:highlight>
                  <a:srgbClr val="C0C0C0"/>
                </a:highlight>
              </a:rPr>
              <a:t> for habitat</a:t>
            </a:r>
          </a:p>
          <a:p>
            <a:pPr marL="285750" indent="-285750">
              <a:buFont typeface="Arial" panose="020B0604020202020204" pitchFamily="34" charset="0"/>
              <a:buChar char="•"/>
            </a:pPr>
            <a:r>
              <a:rPr lang="en-US" sz="1600" b="1" dirty="0">
                <a:solidFill>
                  <a:schemeClr val="tx1">
                    <a:lumMod val="50000"/>
                  </a:schemeClr>
                </a:solidFill>
                <a:highlight>
                  <a:srgbClr val="C0C0C0"/>
                </a:highlight>
              </a:rPr>
              <a:t>Diversity</a:t>
            </a:r>
            <a:r>
              <a:rPr lang="en-US" sz="1600" dirty="0">
                <a:solidFill>
                  <a:schemeClr val="tx1">
                    <a:lumMod val="50000"/>
                  </a:schemeClr>
                </a:solidFill>
                <a:highlight>
                  <a:srgbClr val="C0C0C0"/>
                </a:highlight>
              </a:rPr>
              <a:t> of vegetation habitats</a:t>
            </a:r>
          </a:p>
        </p:txBody>
      </p:sp>
      <p:pic>
        <p:nvPicPr>
          <p:cNvPr id="6" name="Picture 5" descr="A birdhouse in a field of flowers&#10;&#10;AI-generated content may be incorrect.">
            <a:extLst>
              <a:ext uri="{FF2B5EF4-FFF2-40B4-BE49-F238E27FC236}">
                <a16:creationId xmlns:a16="http://schemas.microsoft.com/office/drawing/2014/main" id="{193D8A4F-D3B7-C602-D747-0FA45CB49E5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059645" y="2333619"/>
            <a:ext cx="3273527" cy="3675486"/>
          </a:xfrm>
          <a:prstGeom prst="rect">
            <a:avLst/>
          </a:prstGeom>
        </p:spPr>
      </p:pic>
      <p:pic>
        <p:nvPicPr>
          <p:cNvPr id="10" name="Picture 9" descr="A swamp with plants and trees&#10;&#10;AI-generated content may be incorrect.">
            <a:extLst>
              <a:ext uri="{FF2B5EF4-FFF2-40B4-BE49-F238E27FC236}">
                <a16:creationId xmlns:a16="http://schemas.microsoft.com/office/drawing/2014/main" id="{0A376FC4-A712-A8DB-8F3A-54E50D0E72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55831" y="3911761"/>
            <a:ext cx="3482581" cy="2611936"/>
          </a:xfrm>
          <a:prstGeom prst="rect">
            <a:avLst/>
          </a:prstGeom>
        </p:spPr>
      </p:pic>
      <p:pic>
        <p:nvPicPr>
          <p:cNvPr id="12" name="Picture 11" descr="Aerial view of a swampy area&#10;&#10;AI-generated content may be incorrect.">
            <a:extLst>
              <a:ext uri="{FF2B5EF4-FFF2-40B4-BE49-F238E27FC236}">
                <a16:creationId xmlns:a16="http://schemas.microsoft.com/office/drawing/2014/main" id="{9C95136B-5171-91F0-A509-35B50678F8F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89801" y="2578899"/>
            <a:ext cx="3944798" cy="3944798"/>
          </a:xfrm>
          <a:prstGeom prst="rect">
            <a:avLst/>
          </a:prstGeom>
        </p:spPr>
      </p:pic>
      <p:pic>
        <p:nvPicPr>
          <p:cNvPr id="14" name="Picture 13" descr="A diagram of plants and plants&#10;&#10;AI-generated content may be incorrect.">
            <a:extLst>
              <a:ext uri="{FF2B5EF4-FFF2-40B4-BE49-F238E27FC236}">
                <a16:creationId xmlns:a16="http://schemas.microsoft.com/office/drawing/2014/main" id="{F643522C-94DE-A6A6-D1D0-4F62BCDA2D7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55831" y="2119072"/>
            <a:ext cx="3482581" cy="1654226"/>
          </a:xfrm>
          <a:prstGeom prst="rect">
            <a:avLst/>
          </a:prstGeom>
        </p:spPr>
      </p:pic>
    </p:spTree>
    <p:extLst>
      <p:ext uri="{BB962C8B-B14F-4D97-AF65-F5344CB8AC3E}">
        <p14:creationId xmlns:p14="http://schemas.microsoft.com/office/powerpoint/2010/main" val="1423354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C1303-03D4-6C6D-B95C-F491C4692BCD}"/>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B92378CD-2629-1CAB-1C1D-540E9556CCDD}"/>
              </a:ext>
            </a:extLst>
          </p:cNvPr>
          <p:cNvSpPr txBox="1"/>
          <p:nvPr/>
        </p:nvSpPr>
        <p:spPr>
          <a:xfrm>
            <a:off x="1325774" y="1440328"/>
            <a:ext cx="4557668" cy="523220"/>
          </a:xfrm>
          <a:prstGeom prst="rect">
            <a:avLst/>
          </a:prstGeom>
          <a:noFill/>
        </p:spPr>
        <p:txBody>
          <a:bodyPr wrap="square" rtlCol="0">
            <a:spAutoFit/>
          </a:bodyPr>
          <a:lstStyle/>
          <a:p>
            <a:r>
              <a:rPr lang="en-US" sz="2800" b="1" dirty="0">
                <a:solidFill>
                  <a:schemeClr val="accent2">
                    <a:lumMod val="10000"/>
                  </a:schemeClr>
                </a:solidFill>
              </a:rPr>
              <a:t>LANDFORM AMENITIES</a:t>
            </a:r>
          </a:p>
        </p:txBody>
      </p:sp>
      <p:sp>
        <p:nvSpPr>
          <p:cNvPr id="2" name="TextBox 1">
            <a:extLst>
              <a:ext uri="{FF2B5EF4-FFF2-40B4-BE49-F238E27FC236}">
                <a16:creationId xmlns:a16="http://schemas.microsoft.com/office/drawing/2014/main" id="{80F4B289-2CBF-0BF7-492E-E0D9A16B08A2}"/>
              </a:ext>
            </a:extLst>
          </p:cNvPr>
          <p:cNvSpPr txBox="1"/>
          <p:nvPr/>
        </p:nvSpPr>
        <p:spPr>
          <a:xfrm>
            <a:off x="7399527" y="-74039"/>
            <a:ext cx="3933645" cy="923330"/>
          </a:xfrm>
          <a:prstGeom prst="rect">
            <a:avLst/>
          </a:prstGeom>
          <a:noFill/>
        </p:spPr>
        <p:txBody>
          <a:bodyPr wrap="square" rtlCol="0">
            <a:spAutoFit/>
          </a:bodyPr>
          <a:lstStyle/>
          <a:p>
            <a:r>
              <a:rPr lang="en-US" sz="5400" b="1" dirty="0">
                <a:solidFill>
                  <a:schemeClr val="tx2"/>
                </a:solidFill>
              </a:rPr>
              <a:t>GOAL</a:t>
            </a:r>
          </a:p>
        </p:txBody>
      </p:sp>
      <p:sp>
        <p:nvSpPr>
          <p:cNvPr id="3" name="TextBox 2">
            <a:extLst>
              <a:ext uri="{FF2B5EF4-FFF2-40B4-BE49-F238E27FC236}">
                <a16:creationId xmlns:a16="http://schemas.microsoft.com/office/drawing/2014/main" id="{4141AC62-4A27-17C8-7C40-142EE87B2450}"/>
              </a:ext>
            </a:extLst>
          </p:cNvPr>
          <p:cNvSpPr txBox="1"/>
          <p:nvPr/>
        </p:nvSpPr>
        <p:spPr>
          <a:xfrm>
            <a:off x="9366350" y="6064898"/>
            <a:ext cx="2364439" cy="923330"/>
          </a:xfrm>
          <a:prstGeom prst="rect">
            <a:avLst/>
          </a:prstGeom>
          <a:noFill/>
        </p:spPr>
        <p:txBody>
          <a:bodyPr wrap="square" rtlCol="0">
            <a:spAutoFit/>
          </a:bodyPr>
          <a:lstStyle/>
          <a:p>
            <a:r>
              <a:rPr lang="en-US" sz="5400" b="1" dirty="0">
                <a:solidFill>
                  <a:schemeClr val="tx2"/>
                </a:solidFill>
              </a:rPr>
              <a:t>DESIGN</a:t>
            </a:r>
          </a:p>
        </p:txBody>
      </p:sp>
      <p:sp>
        <p:nvSpPr>
          <p:cNvPr id="5" name="TextBox 4">
            <a:extLst>
              <a:ext uri="{FF2B5EF4-FFF2-40B4-BE49-F238E27FC236}">
                <a16:creationId xmlns:a16="http://schemas.microsoft.com/office/drawing/2014/main" id="{01C497C6-06B9-6E09-30B1-7AF3CD18206B}"/>
              </a:ext>
            </a:extLst>
          </p:cNvPr>
          <p:cNvSpPr txBox="1"/>
          <p:nvPr/>
        </p:nvSpPr>
        <p:spPr>
          <a:xfrm>
            <a:off x="7325980" y="763959"/>
            <a:ext cx="3933644" cy="2062103"/>
          </a:xfrm>
          <a:prstGeom prst="rect">
            <a:avLst/>
          </a:prstGeom>
          <a:noFill/>
        </p:spPr>
        <p:txBody>
          <a:bodyPr wrap="square" rtlCol="0">
            <a:spAutoFit/>
          </a:bodyPr>
          <a:lstStyle/>
          <a:p>
            <a:pPr marL="285750" indent="-285750">
              <a:buFont typeface="Arial" panose="020B0604020202020204" pitchFamily="34" charset="0"/>
              <a:buChar char="•"/>
            </a:pPr>
            <a:r>
              <a:rPr lang="en-US" sz="1600" b="1" dirty="0">
                <a:solidFill>
                  <a:schemeClr val="accent2">
                    <a:lumMod val="10000"/>
                  </a:schemeClr>
                </a:solidFill>
                <a:highlight>
                  <a:srgbClr val="C0C0C0"/>
                </a:highlight>
              </a:rPr>
              <a:t>Integrate</a:t>
            </a:r>
            <a:r>
              <a:rPr lang="en-US" sz="1600" dirty="0">
                <a:solidFill>
                  <a:schemeClr val="accent2">
                    <a:lumMod val="10000"/>
                  </a:schemeClr>
                </a:solidFill>
                <a:highlight>
                  <a:srgbClr val="C0C0C0"/>
                </a:highlight>
              </a:rPr>
              <a:t> Fairlawn character into the site</a:t>
            </a:r>
            <a:r>
              <a:rPr lang="en-US" sz="1600" b="1" dirty="0">
                <a:solidFill>
                  <a:schemeClr val="accent2">
                    <a:lumMod val="10000"/>
                  </a:schemeClr>
                </a:solidFill>
                <a:highlight>
                  <a:srgbClr val="C0C0C0"/>
                </a:highlight>
              </a:rPr>
              <a:t> </a:t>
            </a:r>
          </a:p>
          <a:p>
            <a:pPr marL="285750" indent="-285750">
              <a:buFont typeface="Arial" panose="020B0604020202020204" pitchFamily="34" charset="0"/>
              <a:buChar char="•"/>
            </a:pPr>
            <a:r>
              <a:rPr lang="en-US" sz="1600" b="1" dirty="0">
                <a:solidFill>
                  <a:schemeClr val="accent2">
                    <a:lumMod val="10000"/>
                  </a:schemeClr>
                </a:solidFill>
              </a:rPr>
              <a:t>Integrate</a:t>
            </a:r>
            <a:r>
              <a:rPr lang="en-US" sz="1600" dirty="0">
                <a:solidFill>
                  <a:schemeClr val="accent2">
                    <a:lumMod val="10000"/>
                  </a:schemeClr>
                </a:solidFill>
              </a:rPr>
              <a:t> the region and site’s history– </a:t>
            </a:r>
            <a:r>
              <a:rPr lang="en-US" sz="1600" b="1" dirty="0">
                <a:solidFill>
                  <a:schemeClr val="accent2">
                    <a:lumMod val="10000"/>
                  </a:schemeClr>
                </a:solidFill>
              </a:rPr>
              <a:t>glaciers, golf, natural resources </a:t>
            </a:r>
          </a:p>
          <a:p>
            <a:pPr marL="285750" indent="-285750">
              <a:buFont typeface="Arial" panose="020B0604020202020204" pitchFamily="34" charset="0"/>
              <a:buChar char="•"/>
            </a:pPr>
            <a:r>
              <a:rPr lang="en-US" sz="1600" b="1" dirty="0">
                <a:solidFill>
                  <a:schemeClr val="accent2">
                    <a:lumMod val="10000"/>
                  </a:schemeClr>
                </a:solidFill>
              </a:rPr>
              <a:t>Regionally significant and distinct </a:t>
            </a:r>
            <a:r>
              <a:rPr lang="en-US" sz="1600" dirty="0">
                <a:solidFill>
                  <a:schemeClr val="accent2">
                    <a:lumMod val="10000"/>
                  </a:schemeClr>
                </a:solidFill>
              </a:rPr>
              <a:t>passive recreation </a:t>
            </a:r>
          </a:p>
          <a:p>
            <a:pPr marL="285750" indent="-285750">
              <a:buFont typeface="Arial" panose="020B0604020202020204" pitchFamily="34" charset="0"/>
              <a:buChar char="•"/>
            </a:pPr>
            <a:r>
              <a:rPr lang="en-US" sz="1600" dirty="0">
                <a:solidFill>
                  <a:schemeClr val="accent2">
                    <a:lumMod val="10000"/>
                  </a:schemeClr>
                </a:solidFill>
              </a:rPr>
              <a:t>Strengthen </a:t>
            </a:r>
            <a:r>
              <a:rPr lang="en-US" sz="1600" b="1" dirty="0">
                <a:solidFill>
                  <a:schemeClr val="accent2">
                    <a:lumMod val="10000"/>
                  </a:schemeClr>
                </a:solidFill>
              </a:rPr>
              <a:t>regional trail &amp; waterway </a:t>
            </a:r>
            <a:r>
              <a:rPr lang="en-US" sz="1600" dirty="0">
                <a:solidFill>
                  <a:schemeClr val="accent2">
                    <a:lumMod val="10000"/>
                  </a:schemeClr>
                </a:solidFill>
              </a:rPr>
              <a:t>connections</a:t>
            </a:r>
          </a:p>
          <a:p>
            <a:pPr marL="285750" indent="-285750">
              <a:buFont typeface="Arial" panose="020B0604020202020204" pitchFamily="34" charset="0"/>
              <a:buChar char="•"/>
            </a:pPr>
            <a:r>
              <a:rPr lang="en-US" sz="1600" dirty="0">
                <a:solidFill>
                  <a:schemeClr val="accent2">
                    <a:lumMod val="10000"/>
                  </a:schemeClr>
                </a:solidFill>
              </a:rPr>
              <a:t>Add </a:t>
            </a:r>
            <a:r>
              <a:rPr lang="en-US" sz="1600" b="1" dirty="0">
                <a:solidFill>
                  <a:schemeClr val="accent2">
                    <a:lumMod val="10000"/>
                  </a:schemeClr>
                </a:solidFill>
              </a:rPr>
              <a:t>ecotourism</a:t>
            </a:r>
            <a:r>
              <a:rPr lang="en-US" sz="1600" dirty="0">
                <a:solidFill>
                  <a:schemeClr val="accent2">
                    <a:lumMod val="10000"/>
                  </a:schemeClr>
                </a:solidFill>
              </a:rPr>
              <a:t> opportunities </a:t>
            </a:r>
          </a:p>
        </p:txBody>
      </p:sp>
      <p:sp>
        <p:nvSpPr>
          <p:cNvPr id="8" name="TextBox 7">
            <a:extLst>
              <a:ext uri="{FF2B5EF4-FFF2-40B4-BE49-F238E27FC236}">
                <a16:creationId xmlns:a16="http://schemas.microsoft.com/office/drawing/2014/main" id="{93043EA7-852D-2379-1CC1-AEE5AA276EF6}"/>
              </a:ext>
            </a:extLst>
          </p:cNvPr>
          <p:cNvSpPr txBox="1"/>
          <p:nvPr/>
        </p:nvSpPr>
        <p:spPr>
          <a:xfrm>
            <a:off x="1284528" y="1902732"/>
            <a:ext cx="5908809" cy="338554"/>
          </a:xfrm>
          <a:prstGeom prst="rect">
            <a:avLst/>
          </a:prstGeom>
          <a:noFill/>
        </p:spPr>
        <p:txBody>
          <a:bodyPr wrap="square" rtlCol="0">
            <a:spAutoFit/>
          </a:bodyPr>
          <a:lstStyle/>
          <a:p>
            <a:r>
              <a:rPr lang="en-US" sz="1600" b="1" dirty="0">
                <a:solidFill>
                  <a:schemeClr val="tx2">
                    <a:lumMod val="90000"/>
                    <a:lumOff val="10000"/>
                  </a:schemeClr>
                </a:solidFill>
              </a:rPr>
              <a:t>Wayfinding Plan</a:t>
            </a:r>
            <a:endParaRPr lang="en-US" sz="1600" dirty="0">
              <a:solidFill>
                <a:schemeClr val="tx2">
                  <a:lumMod val="90000"/>
                  <a:lumOff val="10000"/>
                </a:schemeClr>
              </a:solidFill>
            </a:endParaRPr>
          </a:p>
        </p:txBody>
      </p:sp>
      <p:pic>
        <p:nvPicPr>
          <p:cNvPr id="19" name="Picture 18">
            <a:extLst>
              <a:ext uri="{FF2B5EF4-FFF2-40B4-BE49-F238E27FC236}">
                <a16:creationId xmlns:a16="http://schemas.microsoft.com/office/drawing/2014/main" id="{0577DE77-1C21-E0B8-E9E7-28A97C8957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07472" y="3236495"/>
            <a:ext cx="4423318" cy="2828403"/>
          </a:xfrm>
          <a:prstGeom prst="rect">
            <a:avLst/>
          </a:prstGeom>
        </p:spPr>
      </p:pic>
      <p:pic>
        <p:nvPicPr>
          <p:cNvPr id="21" name="Picture 20">
            <a:extLst>
              <a:ext uri="{FF2B5EF4-FFF2-40B4-BE49-F238E27FC236}">
                <a16:creationId xmlns:a16="http://schemas.microsoft.com/office/drawing/2014/main" id="{A4E56428-6848-ABFF-FB1C-83BF561CF34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6511" y="2241286"/>
            <a:ext cx="4423318" cy="3369884"/>
          </a:xfrm>
          <a:prstGeom prst="rect">
            <a:avLst/>
          </a:prstGeom>
        </p:spPr>
      </p:pic>
      <p:pic>
        <p:nvPicPr>
          <p:cNvPr id="13" name="Picture 12">
            <a:extLst>
              <a:ext uri="{FF2B5EF4-FFF2-40B4-BE49-F238E27FC236}">
                <a16:creationId xmlns:a16="http://schemas.microsoft.com/office/drawing/2014/main" id="{B2BCB813-2832-D6AE-8B57-9B920D0528F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97569" y="3867137"/>
            <a:ext cx="4728411" cy="2990862"/>
          </a:xfrm>
          <a:prstGeom prst="rect">
            <a:avLst/>
          </a:prstGeom>
        </p:spPr>
      </p:pic>
    </p:spTree>
    <p:extLst>
      <p:ext uri="{BB962C8B-B14F-4D97-AF65-F5344CB8AC3E}">
        <p14:creationId xmlns:p14="http://schemas.microsoft.com/office/powerpoint/2010/main" val="1239481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2603FCD-5712-8361-C183-C9234D338FEE}"/>
              </a:ext>
            </a:extLst>
          </p:cNvPr>
          <p:cNvSpPr txBox="1"/>
          <p:nvPr/>
        </p:nvSpPr>
        <p:spPr>
          <a:xfrm>
            <a:off x="793096" y="4736069"/>
            <a:ext cx="3933645" cy="1908215"/>
          </a:xfrm>
          <a:prstGeom prst="rect">
            <a:avLst/>
          </a:prstGeom>
          <a:noFill/>
        </p:spPr>
        <p:txBody>
          <a:bodyPr wrap="square" rtlCol="0">
            <a:spAutoFit/>
          </a:bodyPr>
          <a:lstStyle/>
          <a:p>
            <a:r>
              <a:rPr lang="en-US" sz="2800" b="1" u="sng" dirty="0">
                <a:solidFill>
                  <a:srgbClr val="00617F"/>
                </a:solidFill>
              </a:rPr>
              <a:t>AGENDA</a:t>
            </a:r>
          </a:p>
          <a:p>
            <a:pPr marL="285750" indent="-285750">
              <a:buFont typeface="Arial" panose="020B0604020202020204" pitchFamily="34" charset="0"/>
              <a:buChar char="•"/>
            </a:pPr>
            <a:r>
              <a:rPr lang="en-US" dirty="0">
                <a:solidFill>
                  <a:srgbClr val="00617F"/>
                </a:solidFill>
              </a:rPr>
              <a:t>Project Goals</a:t>
            </a:r>
          </a:p>
          <a:p>
            <a:pPr marL="285750" indent="-285750">
              <a:buFont typeface="Arial" panose="020B0604020202020204" pitchFamily="34" charset="0"/>
              <a:buChar char="•"/>
            </a:pPr>
            <a:r>
              <a:rPr lang="en-US" dirty="0">
                <a:solidFill>
                  <a:srgbClr val="00617F"/>
                </a:solidFill>
              </a:rPr>
              <a:t>Final Design &amp; Wayfinding</a:t>
            </a:r>
          </a:p>
          <a:p>
            <a:pPr marL="285750" indent="-285750">
              <a:buFont typeface="Arial" panose="020B0604020202020204" pitchFamily="34" charset="0"/>
              <a:buChar char="•"/>
            </a:pPr>
            <a:r>
              <a:rPr lang="en-US" dirty="0">
                <a:solidFill>
                  <a:srgbClr val="00617F"/>
                </a:solidFill>
              </a:rPr>
              <a:t>Bicentennial Park Integration</a:t>
            </a:r>
          </a:p>
          <a:p>
            <a:pPr marL="285750" indent="-285750">
              <a:buFont typeface="Arial" panose="020B0604020202020204" pitchFamily="34" charset="0"/>
              <a:buChar char="•"/>
            </a:pPr>
            <a:r>
              <a:rPr lang="en-US" dirty="0">
                <a:solidFill>
                  <a:srgbClr val="00617F"/>
                </a:solidFill>
              </a:rPr>
              <a:t>Funding &amp; Financing</a:t>
            </a:r>
          </a:p>
          <a:p>
            <a:pPr marL="285750" indent="-285750">
              <a:buFont typeface="Arial" panose="020B0604020202020204" pitchFamily="34" charset="0"/>
              <a:buChar char="•"/>
            </a:pPr>
            <a:r>
              <a:rPr lang="en-US" dirty="0">
                <a:solidFill>
                  <a:srgbClr val="00617F"/>
                </a:solidFill>
              </a:rPr>
              <a:t>Schedule &amp; Construction</a:t>
            </a:r>
          </a:p>
        </p:txBody>
      </p:sp>
      <p:sp>
        <p:nvSpPr>
          <p:cNvPr id="2" name="Rectangle 1">
            <a:extLst>
              <a:ext uri="{FF2B5EF4-FFF2-40B4-BE49-F238E27FC236}">
                <a16:creationId xmlns:a16="http://schemas.microsoft.com/office/drawing/2014/main" id="{76A005E4-9AF0-4F5D-9E75-1B29406D8B16}"/>
              </a:ext>
            </a:extLst>
          </p:cNvPr>
          <p:cNvSpPr/>
          <p:nvPr/>
        </p:nvSpPr>
        <p:spPr>
          <a:xfrm>
            <a:off x="0" y="1781175"/>
            <a:ext cx="12192000" cy="257175"/>
          </a:xfrm>
          <a:prstGeom prst="rect">
            <a:avLst/>
          </a:prstGeom>
          <a:solidFill>
            <a:schemeClr val="tx2">
              <a:lumMod val="90000"/>
              <a:lumOff val="10000"/>
            </a:schemeClr>
          </a:solidFill>
          <a:ln w="6561" cap="flat">
            <a:noFill/>
            <a:prstDash val="solid"/>
            <a:miter/>
          </a:ln>
        </p:spPr>
        <p:txBody>
          <a:bodyPr rtlCol="0" anchor="ctr"/>
          <a:lstStyle/>
          <a:p>
            <a:pPr algn="l"/>
            <a:endParaRPr lang="en-US" dirty="0"/>
          </a:p>
        </p:txBody>
      </p:sp>
      <p:sp>
        <p:nvSpPr>
          <p:cNvPr id="3" name="TextBox 2">
            <a:extLst>
              <a:ext uri="{FF2B5EF4-FFF2-40B4-BE49-F238E27FC236}">
                <a16:creationId xmlns:a16="http://schemas.microsoft.com/office/drawing/2014/main" id="{229761F4-EC6E-467B-C327-97E82F6D6881}"/>
              </a:ext>
            </a:extLst>
          </p:cNvPr>
          <p:cNvSpPr txBox="1"/>
          <p:nvPr/>
        </p:nvSpPr>
        <p:spPr>
          <a:xfrm>
            <a:off x="168148" y="1719941"/>
            <a:ext cx="11855704" cy="369332"/>
          </a:xfrm>
          <a:prstGeom prst="rect">
            <a:avLst/>
          </a:prstGeom>
          <a:noFill/>
        </p:spPr>
        <p:txBody>
          <a:bodyPr wrap="square" rtlCol="0">
            <a:spAutoFit/>
          </a:bodyPr>
          <a:lstStyle/>
          <a:p>
            <a:r>
              <a:rPr lang="en-US" dirty="0">
                <a:solidFill>
                  <a:schemeClr val="bg1"/>
                </a:solidFill>
              </a:rPr>
              <a:t>2019               2020          2021              2022                     2023                2024                       2025               2026                2027</a:t>
            </a:r>
          </a:p>
        </p:txBody>
      </p:sp>
      <p:sp>
        <p:nvSpPr>
          <p:cNvPr id="4" name="TextBox 3">
            <a:extLst>
              <a:ext uri="{FF2B5EF4-FFF2-40B4-BE49-F238E27FC236}">
                <a16:creationId xmlns:a16="http://schemas.microsoft.com/office/drawing/2014/main" id="{16567D37-8626-A3DE-4AAB-2F79545BED79}"/>
              </a:ext>
            </a:extLst>
          </p:cNvPr>
          <p:cNvSpPr txBox="1"/>
          <p:nvPr/>
        </p:nvSpPr>
        <p:spPr>
          <a:xfrm>
            <a:off x="3017468" y="2339469"/>
            <a:ext cx="1426029" cy="600164"/>
          </a:xfrm>
          <a:prstGeom prst="rect">
            <a:avLst/>
          </a:prstGeom>
          <a:noFill/>
        </p:spPr>
        <p:txBody>
          <a:bodyPr wrap="square" rtlCol="0">
            <a:spAutoFit/>
          </a:bodyPr>
          <a:lstStyle/>
          <a:p>
            <a:pPr algn="ctr"/>
            <a:r>
              <a:rPr lang="en-US" sz="1100" dirty="0">
                <a:solidFill>
                  <a:schemeClr val="tx2"/>
                </a:solidFill>
              </a:rPr>
              <a:t>10/26 | Parks &amp; Planning Commission</a:t>
            </a:r>
          </a:p>
          <a:p>
            <a:pPr algn="ctr"/>
            <a:r>
              <a:rPr lang="en-US" sz="1100" dirty="0">
                <a:solidFill>
                  <a:schemeClr val="tx2"/>
                </a:solidFill>
              </a:rPr>
              <a:t>Presentation</a:t>
            </a:r>
          </a:p>
        </p:txBody>
      </p:sp>
      <p:cxnSp>
        <p:nvCxnSpPr>
          <p:cNvPr id="6" name="Straight Connector 5">
            <a:extLst>
              <a:ext uri="{FF2B5EF4-FFF2-40B4-BE49-F238E27FC236}">
                <a16:creationId xmlns:a16="http://schemas.microsoft.com/office/drawing/2014/main" id="{EB406C8B-21AB-D09B-6CC3-858329D921FF}"/>
              </a:ext>
            </a:extLst>
          </p:cNvPr>
          <p:cNvCxnSpPr>
            <a:stCxn id="4" idx="0"/>
          </p:cNvCxnSpPr>
          <p:nvPr/>
        </p:nvCxnSpPr>
        <p:spPr>
          <a:xfrm flipV="1">
            <a:off x="3730483" y="2026505"/>
            <a:ext cx="3102" cy="31296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DB32624-3AD7-AA04-9C54-BA13766AB3D3}"/>
              </a:ext>
            </a:extLst>
          </p:cNvPr>
          <p:cNvSpPr txBox="1"/>
          <p:nvPr/>
        </p:nvSpPr>
        <p:spPr>
          <a:xfrm>
            <a:off x="5898908" y="2351314"/>
            <a:ext cx="1426029" cy="430887"/>
          </a:xfrm>
          <a:prstGeom prst="rect">
            <a:avLst/>
          </a:prstGeom>
          <a:noFill/>
        </p:spPr>
        <p:txBody>
          <a:bodyPr wrap="square" rtlCol="0">
            <a:spAutoFit/>
          </a:bodyPr>
          <a:lstStyle/>
          <a:p>
            <a:pPr algn="ctr"/>
            <a:r>
              <a:rPr lang="en-US" sz="1100" dirty="0">
                <a:solidFill>
                  <a:schemeClr val="tx2"/>
                </a:solidFill>
              </a:rPr>
              <a:t>OEPA 319</a:t>
            </a:r>
          </a:p>
          <a:p>
            <a:pPr algn="ctr"/>
            <a:r>
              <a:rPr lang="en-US" sz="1100" dirty="0">
                <a:solidFill>
                  <a:schemeClr val="tx2"/>
                </a:solidFill>
              </a:rPr>
              <a:t>$302,475</a:t>
            </a:r>
          </a:p>
        </p:txBody>
      </p:sp>
      <p:cxnSp>
        <p:nvCxnSpPr>
          <p:cNvPr id="8" name="Straight Connector 7">
            <a:extLst>
              <a:ext uri="{FF2B5EF4-FFF2-40B4-BE49-F238E27FC236}">
                <a16:creationId xmlns:a16="http://schemas.microsoft.com/office/drawing/2014/main" id="{26942B26-F0F0-1761-1DEF-171C908FD562}"/>
              </a:ext>
            </a:extLst>
          </p:cNvPr>
          <p:cNvCxnSpPr>
            <a:stCxn id="7" idx="0"/>
          </p:cNvCxnSpPr>
          <p:nvPr/>
        </p:nvCxnSpPr>
        <p:spPr>
          <a:xfrm flipV="1">
            <a:off x="6611923" y="2038350"/>
            <a:ext cx="3102" cy="31296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7774C4C-17B0-8C38-7306-86789A1B42F2}"/>
              </a:ext>
            </a:extLst>
          </p:cNvPr>
          <p:cNvSpPr txBox="1"/>
          <p:nvPr/>
        </p:nvSpPr>
        <p:spPr>
          <a:xfrm>
            <a:off x="6752246" y="2908407"/>
            <a:ext cx="1426029" cy="430887"/>
          </a:xfrm>
          <a:prstGeom prst="rect">
            <a:avLst/>
          </a:prstGeom>
          <a:noFill/>
        </p:spPr>
        <p:txBody>
          <a:bodyPr wrap="square" rtlCol="0">
            <a:spAutoFit/>
          </a:bodyPr>
          <a:lstStyle/>
          <a:p>
            <a:pPr algn="ctr"/>
            <a:r>
              <a:rPr lang="en-US" sz="1100" dirty="0">
                <a:solidFill>
                  <a:schemeClr val="tx2"/>
                </a:solidFill>
              </a:rPr>
              <a:t>DEFA WRRSP</a:t>
            </a:r>
          </a:p>
          <a:p>
            <a:pPr algn="ctr"/>
            <a:r>
              <a:rPr lang="en-US" sz="1100" dirty="0">
                <a:solidFill>
                  <a:schemeClr val="tx2"/>
                </a:solidFill>
              </a:rPr>
              <a:t>$1,241,897</a:t>
            </a:r>
          </a:p>
        </p:txBody>
      </p:sp>
      <p:cxnSp>
        <p:nvCxnSpPr>
          <p:cNvPr id="11" name="Straight Connector 10">
            <a:extLst>
              <a:ext uri="{FF2B5EF4-FFF2-40B4-BE49-F238E27FC236}">
                <a16:creationId xmlns:a16="http://schemas.microsoft.com/office/drawing/2014/main" id="{EB80967F-F6A5-7063-FEEF-7EB7E74BBCB2}"/>
              </a:ext>
            </a:extLst>
          </p:cNvPr>
          <p:cNvCxnSpPr>
            <a:cxnSpLocks/>
            <a:stCxn id="10" idx="0"/>
          </p:cNvCxnSpPr>
          <p:nvPr/>
        </p:nvCxnSpPr>
        <p:spPr>
          <a:xfrm flipV="1">
            <a:off x="7465261" y="2027472"/>
            <a:ext cx="0" cy="88093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0422434-AA14-8893-D755-BEE1E460839B}"/>
              </a:ext>
            </a:extLst>
          </p:cNvPr>
          <p:cNvSpPr txBox="1"/>
          <p:nvPr/>
        </p:nvSpPr>
        <p:spPr>
          <a:xfrm>
            <a:off x="6281459" y="498112"/>
            <a:ext cx="1426029" cy="430887"/>
          </a:xfrm>
          <a:prstGeom prst="rect">
            <a:avLst/>
          </a:prstGeom>
          <a:noFill/>
        </p:spPr>
        <p:txBody>
          <a:bodyPr wrap="square" rtlCol="0">
            <a:spAutoFit/>
          </a:bodyPr>
          <a:lstStyle/>
          <a:p>
            <a:pPr algn="ctr"/>
            <a:r>
              <a:rPr lang="en-US" sz="1100" dirty="0">
                <a:solidFill>
                  <a:schemeClr val="tx2"/>
                </a:solidFill>
              </a:rPr>
              <a:t>ODNR H2Ohio</a:t>
            </a:r>
          </a:p>
          <a:p>
            <a:pPr algn="ctr"/>
            <a:r>
              <a:rPr lang="en-US" sz="1100" dirty="0">
                <a:solidFill>
                  <a:schemeClr val="tx2"/>
                </a:solidFill>
              </a:rPr>
              <a:t>$913,804</a:t>
            </a:r>
          </a:p>
        </p:txBody>
      </p:sp>
      <p:cxnSp>
        <p:nvCxnSpPr>
          <p:cNvPr id="14" name="Straight Connector 13">
            <a:extLst>
              <a:ext uri="{FF2B5EF4-FFF2-40B4-BE49-F238E27FC236}">
                <a16:creationId xmlns:a16="http://schemas.microsoft.com/office/drawing/2014/main" id="{3B4501A5-77D4-B442-F2A1-0A6025521603}"/>
              </a:ext>
            </a:extLst>
          </p:cNvPr>
          <p:cNvCxnSpPr>
            <a:cxnSpLocks/>
            <a:stCxn id="13" idx="2"/>
          </p:cNvCxnSpPr>
          <p:nvPr/>
        </p:nvCxnSpPr>
        <p:spPr>
          <a:xfrm>
            <a:off x="6994474" y="928999"/>
            <a:ext cx="0" cy="887783"/>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10BF190-C231-5D00-74EB-B58D836F007A}"/>
              </a:ext>
            </a:extLst>
          </p:cNvPr>
          <p:cNvSpPr txBox="1"/>
          <p:nvPr/>
        </p:nvSpPr>
        <p:spPr>
          <a:xfrm>
            <a:off x="5440538" y="1147208"/>
            <a:ext cx="1426029" cy="430887"/>
          </a:xfrm>
          <a:prstGeom prst="rect">
            <a:avLst/>
          </a:prstGeom>
          <a:noFill/>
        </p:spPr>
        <p:txBody>
          <a:bodyPr wrap="square" rtlCol="0">
            <a:spAutoFit/>
          </a:bodyPr>
          <a:lstStyle/>
          <a:p>
            <a:pPr algn="ctr"/>
            <a:r>
              <a:rPr lang="en-US" sz="1100" dirty="0">
                <a:solidFill>
                  <a:schemeClr val="tx2"/>
                </a:solidFill>
              </a:rPr>
              <a:t>Ohio CAP</a:t>
            </a:r>
          </a:p>
          <a:p>
            <a:pPr algn="ctr"/>
            <a:r>
              <a:rPr lang="en-US" sz="1100" dirty="0">
                <a:solidFill>
                  <a:schemeClr val="tx2"/>
                </a:solidFill>
              </a:rPr>
              <a:t>$380,000</a:t>
            </a:r>
          </a:p>
        </p:txBody>
      </p:sp>
      <p:cxnSp>
        <p:nvCxnSpPr>
          <p:cNvPr id="18" name="Straight Connector 17">
            <a:extLst>
              <a:ext uri="{FF2B5EF4-FFF2-40B4-BE49-F238E27FC236}">
                <a16:creationId xmlns:a16="http://schemas.microsoft.com/office/drawing/2014/main" id="{E14AA833-E5DD-4DCC-C032-83C3282A7685}"/>
              </a:ext>
            </a:extLst>
          </p:cNvPr>
          <p:cNvCxnSpPr>
            <a:cxnSpLocks/>
          </p:cNvCxnSpPr>
          <p:nvPr/>
        </p:nvCxnSpPr>
        <p:spPr>
          <a:xfrm>
            <a:off x="6153553" y="1556657"/>
            <a:ext cx="0" cy="2601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61B22CB-1BD1-7172-60F4-8E1E682E8F13}"/>
              </a:ext>
            </a:extLst>
          </p:cNvPr>
          <p:cNvSpPr txBox="1"/>
          <p:nvPr/>
        </p:nvSpPr>
        <p:spPr>
          <a:xfrm>
            <a:off x="705618" y="2301671"/>
            <a:ext cx="1426029" cy="430887"/>
          </a:xfrm>
          <a:prstGeom prst="rect">
            <a:avLst/>
          </a:prstGeom>
          <a:noFill/>
        </p:spPr>
        <p:txBody>
          <a:bodyPr wrap="square" rtlCol="0">
            <a:spAutoFit/>
          </a:bodyPr>
          <a:lstStyle/>
          <a:p>
            <a:pPr algn="ctr"/>
            <a:r>
              <a:rPr lang="en-US" sz="1100" dirty="0">
                <a:solidFill>
                  <a:schemeClr val="tx2"/>
                </a:solidFill>
              </a:rPr>
              <a:t>1/1 | Rosemont Golf Course Closes</a:t>
            </a:r>
          </a:p>
        </p:txBody>
      </p:sp>
      <p:cxnSp>
        <p:nvCxnSpPr>
          <p:cNvPr id="21" name="Straight Connector 20">
            <a:extLst>
              <a:ext uri="{FF2B5EF4-FFF2-40B4-BE49-F238E27FC236}">
                <a16:creationId xmlns:a16="http://schemas.microsoft.com/office/drawing/2014/main" id="{2DC817AF-7D72-9E7B-09CA-B417441044ED}"/>
              </a:ext>
            </a:extLst>
          </p:cNvPr>
          <p:cNvCxnSpPr>
            <a:stCxn id="20" idx="0"/>
          </p:cNvCxnSpPr>
          <p:nvPr/>
        </p:nvCxnSpPr>
        <p:spPr>
          <a:xfrm flipV="1">
            <a:off x="1418633" y="1988707"/>
            <a:ext cx="3102" cy="31296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2CC0861-7D68-AB9D-16E7-E20C8B056346}"/>
              </a:ext>
            </a:extLst>
          </p:cNvPr>
          <p:cNvSpPr txBox="1"/>
          <p:nvPr/>
        </p:nvSpPr>
        <p:spPr>
          <a:xfrm>
            <a:off x="1874684" y="2944957"/>
            <a:ext cx="1426029" cy="769441"/>
          </a:xfrm>
          <a:prstGeom prst="rect">
            <a:avLst/>
          </a:prstGeom>
          <a:noFill/>
        </p:spPr>
        <p:txBody>
          <a:bodyPr wrap="square" rtlCol="0">
            <a:spAutoFit/>
          </a:bodyPr>
          <a:lstStyle/>
          <a:p>
            <a:pPr algn="ctr"/>
            <a:r>
              <a:rPr lang="en-US" sz="1100" dirty="0">
                <a:solidFill>
                  <a:schemeClr val="tx2"/>
                </a:solidFill>
              </a:rPr>
              <a:t>3/17 | Rosemont Greens Development Planning Commission Presentation</a:t>
            </a:r>
          </a:p>
        </p:txBody>
      </p:sp>
      <p:cxnSp>
        <p:nvCxnSpPr>
          <p:cNvPr id="23" name="Straight Connector 22">
            <a:extLst>
              <a:ext uri="{FF2B5EF4-FFF2-40B4-BE49-F238E27FC236}">
                <a16:creationId xmlns:a16="http://schemas.microsoft.com/office/drawing/2014/main" id="{F4AEAC71-A055-6234-DEC7-B9D3FEECA409}"/>
              </a:ext>
            </a:extLst>
          </p:cNvPr>
          <p:cNvCxnSpPr>
            <a:cxnSpLocks/>
            <a:stCxn id="22" idx="0"/>
          </p:cNvCxnSpPr>
          <p:nvPr/>
        </p:nvCxnSpPr>
        <p:spPr>
          <a:xfrm flipV="1">
            <a:off x="2587699" y="2038350"/>
            <a:ext cx="0" cy="906607"/>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AEA5E572-94D2-AFBE-9E24-228D7CC395E4}"/>
              </a:ext>
            </a:extLst>
          </p:cNvPr>
          <p:cNvSpPr txBox="1"/>
          <p:nvPr/>
        </p:nvSpPr>
        <p:spPr>
          <a:xfrm>
            <a:off x="7992403" y="829648"/>
            <a:ext cx="1159372" cy="769441"/>
          </a:xfrm>
          <a:prstGeom prst="rect">
            <a:avLst/>
          </a:prstGeom>
          <a:noFill/>
        </p:spPr>
        <p:txBody>
          <a:bodyPr wrap="square" rtlCol="0">
            <a:spAutoFit/>
          </a:bodyPr>
          <a:lstStyle/>
          <a:p>
            <a:pPr algn="ctr"/>
            <a:r>
              <a:rPr lang="en-US" sz="1100" dirty="0">
                <a:solidFill>
                  <a:schemeClr val="tx2"/>
                </a:solidFill>
              </a:rPr>
              <a:t>6/6 | 90% Design &amp; Apply for USACE Permits</a:t>
            </a:r>
          </a:p>
        </p:txBody>
      </p:sp>
      <p:cxnSp>
        <p:nvCxnSpPr>
          <p:cNvPr id="27" name="Straight Connector 26">
            <a:extLst>
              <a:ext uri="{FF2B5EF4-FFF2-40B4-BE49-F238E27FC236}">
                <a16:creationId xmlns:a16="http://schemas.microsoft.com/office/drawing/2014/main" id="{192E468A-8154-FE85-1378-46B105FFA364}"/>
              </a:ext>
            </a:extLst>
          </p:cNvPr>
          <p:cNvCxnSpPr>
            <a:cxnSpLocks/>
            <a:stCxn id="26" idx="2"/>
          </p:cNvCxnSpPr>
          <p:nvPr/>
        </p:nvCxnSpPr>
        <p:spPr>
          <a:xfrm>
            <a:off x="8572089" y="1599089"/>
            <a:ext cx="0" cy="217693"/>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2E8D93FE-8F2F-DBEB-CFFA-04B79DC3338F}"/>
              </a:ext>
            </a:extLst>
          </p:cNvPr>
          <p:cNvSpPr txBox="1"/>
          <p:nvPr/>
        </p:nvSpPr>
        <p:spPr>
          <a:xfrm>
            <a:off x="8318526" y="2908407"/>
            <a:ext cx="1426029" cy="600164"/>
          </a:xfrm>
          <a:prstGeom prst="rect">
            <a:avLst/>
          </a:prstGeom>
          <a:noFill/>
        </p:spPr>
        <p:txBody>
          <a:bodyPr wrap="square" rtlCol="0">
            <a:spAutoFit/>
          </a:bodyPr>
          <a:lstStyle/>
          <a:p>
            <a:pPr algn="ctr"/>
            <a:r>
              <a:rPr lang="en-US" sz="1100" dirty="0">
                <a:solidFill>
                  <a:schemeClr val="tx2"/>
                </a:solidFill>
              </a:rPr>
              <a:t>9/11 | Planning Commission Presentation</a:t>
            </a:r>
          </a:p>
        </p:txBody>
      </p:sp>
      <p:cxnSp>
        <p:nvCxnSpPr>
          <p:cNvPr id="30" name="Straight Connector 29">
            <a:extLst>
              <a:ext uri="{FF2B5EF4-FFF2-40B4-BE49-F238E27FC236}">
                <a16:creationId xmlns:a16="http://schemas.microsoft.com/office/drawing/2014/main" id="{EB6A8C3D-DFA1-CFAE-6A7C-A823A8E03E2E}"/>
              </a:ext>
            </a:extLst>
          </p:cNvPr>
          <p:cNvCxnSpPr>
            <a:cxnSpLocks/>
            <a:stCxn id="29" idx="0"/>
          </p:cNvCxnSpPr>
          <p:nvPr/>
        </p:nvCxnSpPr>
        <p:spPr>
          <a:xfrm flipV="1">
            <a:off x="9031541" y="2027472"/>
            <a:ext cx="0" cy="88093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730ED5ED-2D96-55E2-5A29-43C14015F4F3}"/>
              </a:ext>
            </a:extLst>
          </p:cNvPr>
          <p:cNvSpPr txBox="1"/>
          <p:nvPr/>
        </p:nvSpPr>
        <p:spPr>
          <a:xfrm>
            <a:off x="8469577" y="142523"/>
            <a:ext cx="1426029" cy="600164"/>
          </a:xfrm>
          <a:prstGeom prst="rect">
            <a:avLst/>
          </a:prstGeom>
          <a:noFill/>
        </p:spPr>
        <p:txBody>
          <a:bodyPr wrap="square" rtlCol="0">
            <a:spAutoFit/>
          </a:bodyPr>
          <a:lstStyle/>
          <a:p>
            <a:pPr algn="ctr"/>
            <a:r>
              <a:rPr lang="en-US" sz="1100" dirty="0">
                <a:solidFill>
                  <a:schemeClr val="tx2"/>
                </a:solidFill>
              </a:rPr>
              <a:t>9/15 | Council Presentation</a:t>
            </a:r>
          </a:p>
          <a:p>
            <a:pPr algn="ctr"/>
            <a:r>
              <a:rPr lang="en-US" sz="1100" dirty="0">
                <a:solidFill>
                  <a:schemeClr val="tx2"/>
                </a:solidFill>
              </a:rPr>
              <a:t>&amp; Bidding</a:t>
            </a:r>
          </a:p>
        </p:txBody>
      </p:sp>
      <p:cxnSp>
        <p:nvCxnSpPr>
          <p:cNvPr id="32" name="Straight Connector 31">
            <a:extLst>
              <a:ext uri="{FF2B5EF4-FFF2-40B4-BE49-F238E27FC236}">
                <a16:creationId xmlns:a16="http://schemas.microsoft.com/office/drawing/2014/main" id="{C740D1EF-2807-EF1E-A086-F9D84AAD876E}"/>
              </a:ext>
            </a:extLst>
          </p:cNvPr>
          <p:cNvCxnSpPr>
            <a:cxnSpLocks/>
            <a:stCxn id="31" idx="2"/>
          </p:cNvCxnSpPr>
          <p:nvPr/>
        </p:nvCxnSpPr>
        <p:spPr>
          <a:xfrm>
            <a:off x="9182592" y="742687"/>
            <a:ext cx="0" cy="103848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8B7FB391-A770-D915-E8D1-FDEFAD500BAF}"/>
              </a:ext>
            </a:extLst>
          </p:cNvPr>
          <p:cNvSpPr txBox="1"/>
          <p:nvPr/>
        </p:nvSpPr>
        <p:spPr>
          <a:xfrm>
            <a:off x="4066624" y="1268060"/>
            <a:ext cx="1426029" cy="430887"/>
          </a:xfrm>
          <a:prstGeom prst="rect">
            <a:avLst/>
          </a:prstGeom>
          <a:noFill/>
        </p:spPr>
        <p:txBody>
          <a:bodyPr wrap="square" rtlCol="0">
            <a:spAutoFit/>
          </a:bodyPr>
          <a:lstStyle/>
          <a:p>
            <a:pPr algn="ctr"/>
            <a:r>
              <a:rPr lang="en-US" sz="1100" dirty="0">
                <a:solidFill>
                  <a:schemeClr val="tx2"/>
                </a:solidFill>
              </a:rPr>
              <a:t>2022-2025</a:t>
            </a:r>
          </a:p>
          <a:p>
            <a:pPr algn="ctr"/>
            <a:r>
              <a:rPr lang="en-US" sz="1100" dirty="0">
                <a:solidFill>
                  <a:schemeClr val="tx2"/>
                </a:solidFill>
              </a:rPr>
              <a:t>Design</a:t>
            </a:r>
          </a:p>
        </p:txBody>
      </p:sp>
      <p:cxnSp>
        <p:nvCxnSpPr>
          <p:cNvPr id="39" name="Straight Connector 38">
            <a:extLst>
              <a:ext uri="{FF2B5EF4-FFF2-40B4-BE49-F238E27FC236}">
                <a16:creationId xmlns:a16="http://schemas.microsoft.com/office/drawing/2014/main" id="{62CD47FE-17A2-927C-1866-75939C91DD34}"/>
              </a:ext>
            </a:extLst>
          </p:cNvPr>
          <p:cNvCxnSpPr>
            <a:cxnSpLocks/>
          </p:cNvCxnSpPr>
          <p:nvPr/>
        </p:nvCxnSpPr>
        <p:spPr>
          <a:xfrm>
            <a:off x="4746787" y="1686777"/>
            <a:ext cx="0" cy="9439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81890302-86B9-7297-8665-0EE335EAD94A}"/>
              </a:ext>
            </a:extLst>
          </p:cNvPr>
          <p:cNvSpPr txBox="1"/>
          <p:nvPr/>
        </p:nvSpPr>
        <p:spPr>
          <a:xfrm>
            <a:off x="9744555" y="2339469"/>
            <a:ext cx="1426029" cy="430887"/>
          </a:xfrm>
          <a:prstGeom prst="rect">
            <a:avLst/>
          </a:prstGeom>
          <a:noFill/>
        </p:spPr>
        <p:txBody>
          <a:bodyPr wrap="square" rtlCol="0">
            <a:spAutoFit/>
          </a:bodyPr>
          <a:lstStyle/>
          <a:p>
            <a:pPr algn="ctr"/>
            <a:r>
              <a:rPr lang="en-US" sz="1100" dirty="0">
                <a:solidFill>
                  <a:schemeClr val="tx2"/>
                </a:solidFill>
              </a:rPr>
              <a:t>2026-2027</a:t>
            </a:r>
          </a:p>
          <a:p>
            <a:pPr algn="ctr"/>
            <a:r>
              <a:rPr lang="en-US" sz="1100" dirty="0">
                <a:solidFill>
                  <a:schemeClr val="tx2"/>
                </a:solidFill>
              </a:rPr>
              <a:t>Construction</a:t>
            </a:r>
          </a:p>
        </p:txBody>
      </p:sp>
      <p:cxnSp>
        <p:nvCxnSpPr>
          <p:cNvPr id="42" name="Straight Connector 41">
            <a:extLst>
              <a:ext uri="{FF2B5EF4-FFF2-40B4-BE49-F238E27FC236}">
                <a16:creationId xmlns:a16="http://schemas.microsoft.com/office/drawing/2014/main" id="{520C85B2-95E1-4C7C-8C25-BD7D735DFBFB}"/>
              </a:ext>
            </a:extLst>
          </p:cNvPr>
          <p:cNvCxnSpPr>
            <a:cxnSpLocks/>
            <a:stCxn id="41" idx="0"/>
          </p:cNvCxnSpPr>
          <p:nvPr/>
        </p:nvCxnSpPr>
        <p:spPr>
          <a:xfrm flipV="1">
            <a:off x="10457570" y="2026505"/>
            <a:ext cx="0" cy="31296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56164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8ABBB-498E-DD46-0BEF-0F6C8AD6BF31}"/>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B8B64E82-7E1E-F1EF-5B5A-6183C2642D22}"/>
              </a:ext>
            </a:extLst>
          </p:cNvPr>
          <p:cNvSpPr txBox="1"/>
          <p:nvPr/>
        </p:nvSpPr>
        <p:spPr>
          <a:xfrm>
            <a:off x="1325774" y="1440328"/>
            <a:ext cx="4557668" cy="523220"/>
          </a:xfrm>
          <a:prstGeom prst="rect">
            <a:avLst/>
          </a:prstGeom>
          <a:noFill/>
        </p:spPr>
        <p:txBody>
          <a:bodyPr wrap="square" rtlCol="0">
            <a:spAutoFit/>
          </a:bodyPr>
          <a:lstStyle/>
          <a:p>
            <a:r>
              <a:rPr lang="en-US" sz="2800" b="1" dirty="0">
                <a:solidFill>
                  <a:schemeClr val="accent2">
                    <a:lumMod val="10000"/>
                  </a:schemeClr>
                </a:solidFill>
              </a:rPr>
              <a:t>LANDFORM AMENITIES</a:t>
            </a:r>
          </a:p>
        </p:txBody>
      </p:sp>
      <p:sp>
        <p:nvSpPr>
          <p:cNvPr id="2" name="TextBox 1">
            <a:extLst>
              <a:ext uri="{FF2B5EF4-FFF2-40B4-BE49-F238E27FC236}">
                <a16:creationId xmlns:a16="http://schemas.microsoft.com/office/drawing/2014/main" id="{C781D333-7CB4-78BB-ABC6-82F0F12E2F8B}"/>
              </a:ext>
            </a:extLst>
          </p:cNvPr>
          <p:cNvSpPr txBox="1"/>
          <p:nvPr/>
        </p:nvSpPr>
        <p:spPr>
          <a:xfrm>
            <a:off x="7399527" y="-74039"/>
            <a:ext cx="3933645" cy="923330"/>
          </a:xfrm>
          <a:prstGeom prst="rect">
            <a:avLst/>
          </a:prstGeom>
          <a:noFill/>
        </p:spPr>
        <p:txBody>
          <a:bodyPr wrap="square" rtlCol="0">
            <a:spAutoFit/>
          </a:bodyPr>
          <a:lstStyle/>
          <a:p>
            <a:r>
              <a:rPr lang="en-US" sz="5400" b="1" dirty="0">
                <a:solidFill>
                  <a:schemeClr val="tx2"/>
                </a:solidFill>
              </a:rPr>
              <a:t>GOAL</a:t>
            </a:r>
          </a:p>
        </p:txBody>
      </p:sp>
      <p:sp>
        <p:nvSpPr>
          <p:cNvPr id="3" name="TextBox 2">
            <a:extLst>
              <a:ext uri="{FF2B5EF4-FFF2-40B4-BE49-F238E27FC236}">
                <a16:creationId xmlns:a16="http://schemas.microsoft.com/office/drawing/2014/main" id="{7FBCBE62-09CC-2A32-B07B-EFE243D6E926}"/>
              </a:ext>
            </a:extLst>
          </p:cNvPr>
          <p:cNvSpPr txBox="1"/>
          <p:nvPr/>
        </p:nvSpPr>
        <p:spPr>
          <a:xfrm>
            <a:off x="9366350" y="6064898"/>
            <a:ext cx="2364439" cy="923330"/>
          </a:xfrm>
          <a:prstGeom prst="rect">
            <a:avLst/>
          </a:prstGeom>
          <a:noFill/>
        </p:spPr>
        <p:txBody>
          <a:bodyPr wrap="square" rtlCol="0">
            <a:spAutoFit/>
          </a:bodyPr>
          <a:lstStyle/>
          <a:p>
            <a:r>
              <a:rPr lang="en-US" sz="5400" b="1" dirty="0">
                <a:solidFill>
                  <a:schemeClr val="tx2"/>
                </a:solidFill>
              </a:rPr>
              <a:t>DESIGN</a:t>
            </a:r>
          </a:p>
        </p:txBody>
      </p:sp>
      <p:sp>
        <p:nvSpPr>
          <p:cNvPr id="5" name="TextBox 4">
            <a:extLst>
              <a:ext uri="{FF2B5EF4-FFF2-40B4-BE49-F238E27FC236}">
                <a16:creationId xmlns:a16="http://schemas.microsoft.com/office/drawing/2014/main" id="{9FD17B1A-D501-E584-48FE-14A757CB7C0F}"/>
              </a:ext>
            </a:extLst>
          </p:cNvPr>
          <p:cNvSpPr txBox="1"/>
          <p:nvPr/>
        </p:nvSpPr>
        <p:spPr>
          <a:xfrm>
            <a:off x="7325980" y="763959"/>
            <a:ext cx="3933644" cy="2062103"/>
          </a:xfrm>
          <a:prstGeom prst="rect">
            <a:avLst/>
          </a:prstGeom>
          <a:noFill/>
        </p:spPr>
        <p:txBody>
          <a:bodyPr wrap="square" rtlCol="0">
            <a:spAutoFit/>
          </a:bodyPr>
          <a:lstStyle/>
          <a:p>
            <a:pPr marL="285750" indent="-285750">
              <a:buFont typeface="Arial" panose="020B0604020202020204" pitchFamily="34" charset="0"/>
              <a:buChar char="•"/>
            </a:pPr>
            <a:r>
              <a:rPr lang="en-US" sz="1600" b="1" dirty="0">
                <a:solidFill>
                  <a:schemeClr val="accent2">
                    <a:lumMod val="10000"/>
                  </a:schemeClr>
                </a:solidFill>
                <a:highlight>
                  <a:srgbClr val="C0C0C0"/>
                </a:highlight>
              </a:rPr>
              <a:t>Integrate</a:t>
            </a:r>
            <a:r>
              <a:rPr lang="en-US" sz="1600" dirty="0">
                <a:solidFill>
                  <a:schemeClr val="accent2">
                    <a:lumMod val="10000"/>
                  </a:schemeClr>
                </a:solidFill>
                <a:highlight>
                  <a:srgbClr val="C0C0C0"/>
                </a:highlight>
              </a:rPr>
              <a:t> Fairlawn character into the site</a:t>
            </a:r>
            <a:r>
              <a:rPr lang="en-US" sz="1600" b="1" dirty="0">
                <a:solidFill>
                  <a:schemeClr val="accent2">
                    <a:lumMod val="10000"/>
                  </a:schemeClr>
                </a:solidFill>
                <a:highlight>
                  <a:srgbClr val="C0C0C0"/>
                </a:highlight>
              </a:rPr>
              <a:t> </a:t>
            </a:r>
          </a:p>
          <a:p>
            <a:pPr marL="285750" indent="-285750">
              <a:buFont typeface="Arial" panose="020B0604020202020204" pitchFamily="34" charset="0"/>
              <a:buChar char="•"/>
            </a:pPr>
            <a:r>
              <a:rPr lang="en-US" sz="1600" b="1" dirty="0">
                <a:solidFill>
                  <a:schemeClr val="accent2">
                    <a:lumMod val="10000"/>
                  </a:schemeClr>
                </a:solidFill>
              </a:rPr>
              <a:t>Integrate</a:t>
            </a:r>
            <a:r>
              <a:rPr lang="en-US" sz="1600" dirty="0">
                <a:solidFill>
                  <a:schemeClr val="accent2">
                    <a:lumMod val="10000"/>
                  </a:schemeClr>
                </a:solidFill>
              </a:rPr>
              <a:t> the region and site’s history– </a:t>
            </a:r>
            <a:r>
              <a:rPr lang="en-US" sz="1600" b="1" dirty="0">
                <a:solidFill>
                  <a:schemeClr val="accent2">
                    <a:lumMod val="10000"/>
                  </a:schemeClr>
                </a:solidFill>
              </a:rPr>
              <a:t>glaciers, golf, natural resources </a:t>
            </a:r>
          </a:p>
          <a:p>
            <a:pPr marL="285750" indent="-285750">
              <a:buFont typeface="Arial" panose="020B0604020202020204" pitchFamily="34" charset="0"/>
              <a:buChar char="•"/>
            </a:pPr>
            <a:r>
              <a:rPr lang="en-US" sz="1600" b="1" dirty="0">
                <a:solidFill>
                  <a:schemeClr val="accent2">
                    <a:lumMod val="10000"/>
                  </a:schemeClr>
                </a:solidFill>
              </a:rPr>
              <a:t>Regionally significant and distinct </a:t>
            </a:r>
            <a:r>
              <a:rPr lang="en-US" sz="1600" dirty="0">
                <a:solidFill>
                  <a:schemeClr val="accent2">
                    <a:lumMod val="10000"/>
                  </a:schemeClr>
                </a:solidFill>
              </a:rPr>
              <a:t>passive recreation </a:t>
            </a:r>
          </a:p>
          <a:p>
            <a:pPr marL="285750" indent="-285750">
              <a:buFont typeface="Arial" panose="020B0604020202020204" pitchFamily="34" charset="0"/>
              <a:buChar char="•"/>
            </a:pPr>
            <a:r>
              <a:rPr lang="en-US" sz="1600" dirty="0">
                <a:solidFill>
                  <a:schemeClr val="accent2">
                    <a:lumMod val="10000"/>
                  </a:schemeClr>
                </a:solidFill>
              </a:rPr>
              <a:t>Strengthen </a:t>
            </a:r>
            <a:r>
              <a:rPr lang="en-US" sz="1600" b="1" dirty="0">
                <a:solidFill>
                  <a:schemeClr val="accent2">
                    <a:lumMod val="10000"/>
                  </a:schemeClr>
                </a:solidFill>
              </a:rPr>
              <a:t>regional trail &amp; waterway </a:t>
            </a:r>
            <a:r>
              <a:rPr lang="en-US" sz="1600" dirty="0">
                <a:solidFill>
                  <a:schemeClr val="accent2">
                    <a:lumMod val="10000"/>
                  </a:schemeClr>
                </a:solidFill>
              </a:rPr>
              <a:t>connections</a:t>
            </a:r>
          </a:p>
          <a:p>
            <a:pPr marL="285750" indent="-285750">
              <a:buFont typeface="Arial" panose="020B0604020202020204" pitchFamily="34" charset="0"/>
              <a:buChar char="•"/>
            </a:pPr>
            <a:r>
              <a:rPr lang="en-US" sz="1600" dirty="0">
                <a:solidFill>
                  <a:schemeClr val="accent2">
                    <a:lumMod val="10000"/>
                  </a:schemeClr>
                </a:solidFill>
              </a:rPr>
              <a:t>Add </a:t>
            </a:r>
            <a:r>
              <a:rPr lang="en-US" sz="1600" b="1" dirty="0">
                <a:solidFill>
                  <a:schemeClr val="accent2">
                    <a:lumMod val="10000"/>
                  </a:schemeClr>
                </a:solidFill>
              </a:rPr>
              <a:t>ecotourism</a:t>
            </a:r>
            <a:r>
              <a:rPr lang="en-US" sz="1600" dirty="0">
                <a:solidFill>
                  <a:schemeClr val="accent2">
                    <a:lumMod val="10000"/>
                  </a:schemeClr>
                </a:solidFill>
              </a:rPr>
              <a:t> opportunities </a:t>
            </a:r>
          </a:p>
        </p:txBody>
      </p:sp>
      <p:sp>
        <p:nvSpPr>
          <p:cNvPr id="8" name="TextBox 7">
            <a:extLst>
              <a:ext uri="{FF2B5EF4-FFF2-40B4-BE49-F238E27FC236}">
                <a16:creationId xmlns:a16="http://schemas.microsoft.com/office/drawing/2014/main" id="{9423499D-5144-0C6F-CF3A-2C211F49CAA4}"/>
              </a:ext>
            </a:extLst>
          </p:cNvPr>
          <p:cNvSpPr txBox="1"/>
          <p:nvPr/>
        </p:nvSpPr>
        <p:spPr>
          <a:xfrm>
            <a:off x="1284528" y="1902732"/>
            <a:ext cx="5908809" cy="338554"/>
          </a:xfrm>
          <a:prstGeom prst="rect">
            <a:avLst/>
          </a:prstGeom>
          <a:noFill/>
        </p:spPr>
        <p:txBody>
          <a:bodyPr wrap="square" rtlCol="0">
            <a:spAutoFit/>
          </a:bodyPr>
          <a:lstStyle/>
          <a:p>
            <a:r>
              <a:rPr lang="en-US" sz="1600" b="1" dirty="0">
                <a:solidFill>
                  <a:schemeClr val="tx2">
                    <a:lumMod val="90000"/>
                    <a:lumOff val="10000"/>
                  </a:schemeClr>
                </a:solidFill>
              </a:rPr>
              <a:t>Wayfinding Plan</a:t>
            </a:r>
            <a:endParaRPr lang="en-US" sz="1600" dirty="0">
              <a:solidFill>
                <a:schemeClr val="tx2">
                  <a:lumMod val="90000"/>
                  <a:lumOff val="10000"/>
                </a:schemeClr>
              </a:solidFill>
            </a:endParaRPr>
          </a:p>
        </p:txBody>
      </p:sp>
      <p:pic>
        <p:nvPicPr>
          <p:cNvPr id="6" name="Picture 5">
            <a:extLst>
              <a:ext uri="{FF2B5EF4-FFF2-40B4-BE49-F238E27FC236}">
                <a16:creationId xmlns:a16="http://schemas.microsoft.com/office/drawing/2014/main" id="{BEA0BC51-B6B8-8EDA-7CD6-D4B2600AADD5}"/>
              </a:ext>
            </a:extLst>
          </p:cNvPr>
          <p:cNvPicPr>
            <a:picLocks noChangeAspect="1"/>
          </p:cNvPicPr>
          <p:nvPr/>
        </p:nvPicPr>
        <p:blipFill>
          <a:blip r:embed="rId3"/>
          <a:stretch>
            <a:fillRect/>
          </a:stretch>
        </p:blipFill>
        <p:spPr>
          <a:xfrm>
            <a:off x="254217" y="2425952"/>
            <a:ext cx="6998215" cy="1600489"/>
          </a:xfrm>
          <a:prstGeom prst="rect">
            <a:avLst/>
          </a:prstGeom>
        </p:spPr>
      </p:pic>
      <p:pic>
        <p:nvPicPr>
          <p:cNvPr id="10" name="Picture 9">
            <a:extLst>
              <a:ext uri="{FF2B5EF4-FFF2-40B4-BE49-F238E27FC236}">
                <a16:creationId xmlns:a16="http://schemas.microsoft.com/office/drawing/2014/main" id="{330425BE-4F3E-3009-20B7-8B45AB1D462F}"/>
              </a:ext>
            </a:extLst>
          </p:cNvPr>
          <p:cNvPicPr>
            <a:picLocks noChangeAspect="1"/>
          </p:cNvPicPr>
          <p:nvPr/>
        </p:nvPicPr>
        <p:blipFill>
          <a:blip r:embed="rId4"/>
          <a:stretch>
            <a:fillRect/>
          </a:stretch>
        </p:blipFill>
        <p:spPr>
          <a:xfrm>
            <a:off x="254217" y="4211107"/>
            <a:ext cx="4590674" cy="1687279"/>
          </a:xfrm>
          <a:prstGeom prst="rect">
            <a:avLst/>
          </a:prstGeom>
        </p:spPr>
      </p:pic>
      <p:pic>
        <p:nvPicPr>
          <p:cNvPr id="12" name="Picture 11">
            <a:extLst>
              <a:ext uri="{FF2B5EF4-FFF2-40B4-BE49-F238E27FC236}">
                <a16:creationId xmlns:a16="http://schemas.microsoft.com/office/drawing/2014/main" id="{255FBA47-A7A9-B510-0053-324AB8B174B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15286" y="4088127"/>
            <a:ext cx="4556102" cy="1801119"/>
          </a:xfrm>
          <a:prstGeom prst="rect">
            <a:avLst/>
          </a:prstGeom>
        </p:spPr>
      </p:pic>
    </p:spTree>
    <p:extLst>
      <p:ext uri="{BB962C8B-B14F-4D97-AF65-F5344CB8AC3E}">
        <p14:creationId xmlns:p14="http://schemas.microsoft.com/office/powerpoint/2010/main" val="14107256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36474-207D-D537-54AD-A42355BA2769}"/>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59D9B53A-CADF-E475-8980-C2430709F694}"/>
              </a:ext>
            </a:extLst>
          </p:cNvPr>
          <p:cNvSpPr txBox="1"/>
          <p:nvPr/>
        </p:nvSpPr>
        <p:spPr>
          <a:xfrm>
            <a:off x="1325774" y="1440328"/>
            <a:ext cx="4557668" cy="523220"/>
          </a:xfrm>
          <a:prstGeom prst="rect">
            <a:avLst/>
          </a:prstGeom>
          <a:noFill/>
        </p:spPr>
        <p:txBody>
          <a:bodyPr wrap="square" rtlCol="0">
            <a:spAutoFit/>
          </a:bodyPr>
          <a:lstStyle/>
          <a:p>
            <a:r>
              <a:rPr lang="en-US" sz="2800" b="1" dirty="0">
                <a:solidFill>
                  <a:schemeClr val="accent2">
                    <a:lumMod val="10000"/>
                  </a:schemeClr>
                </a:solidFill>
              </a:rPr>
              <a:t>LANDFORM AMENITIES</a:t>
            </a:r>
          </a:p>
        </p:txBody>
      </p:sp>
      <p:sp>
        <p:nvSpPr>
          <p:cNvPr id="2" name="TextBox 1">
            <a:extLst>
              <a:ext uri="{FF2B5EF4-FFF2-40B4-BE49-F238E27FC236}">
                <a16:creationId xmlns:a16="http://schemas.microsoft.com/office/drawing/2014/main" id="{D4658213-F210-4754-8DB7-C14E17E6673F}"/>
              </a:ext>
            </a:extLst>
          </p:cNvPr>
          <p:cNvSpPr txBox="1"/>
          <p:nvPr/>
        </p:nvSpPr>
        <p:spPr>
          <a:xfrm>
            <a:off x="7399527" y="-74039"/>
            <a:ext cx="3933645" cy="923330"/>
          </a:xfrm>
          <a:prstGeom prst="rect">
            <a:avLst/>
          </a:prstGeom>
          <a:noFill/>
        </p:spPr>
        <p:txBody>
          <a:bodyPr wrap="square" rtlCol="0">
            <a:spAutoFit/>
          </a:bodyPr>
          <a:lstStyle/>
          <a:p>
            <a:r>
              <a:rPr lang="en-US" sz="5400" b="1" dirty="0">
                <a:solidFill>
                  <a:schemeClr val="tx2"/>
                </a:solidFill>
              </a:rPr>
              <a:t>GOAL</a:t>
            </a:r>
          </a:p>
        </p:txBody>
      </p:sp>
      <p:sp>
        <p:nvSpPr>
          <p:cNvPr id="3" name="TextBox 2">
            <a:extLst>
              <a:ext uri="{FF2B5EF4-FFF2-40B4-BE49-F238E27FC236}">
                <a16:creationId xmlns:a16="http://schemas.microsoft.com/office/drawing/2014/main" id="{67FC0120-8B01-0E4D-3C5A-7D5350550D51}"/>
              </a:ext>
            </a:extLst>
          </p:cNvPr>
          <p:cNvSpPr txBox="1"/>
          <p:nvPr/>
        </p:nvSpPr>
        <p:spPr>
          <a:xfrm>
            <a:off x="9366350" y="6064898"/>
            <a:ext cx="2364439" cy="923330"/>
          </a:xfrm>
          <a:prstGeom prst="rect">
            <a:avLst/>
          </a:prstGeom>
          <a:noFill/>
        </p:spPr>
        <p:txBody>
          <a:bodyPr wrap="square" rtlCol="0">
            <a:spAutoFit/>
          </a:bodyPr>
          <a:lstStyle/>
          <a:p>
            <a:r>
              <a:rPr lang="en-US" sz="5400" b="1" dirty="0">
                <a:solidFill>
                  <a:schemeClr val="tx2"/>
                </a:solidFill>
              </a:rPr>
              <a:t>DESIGN</a:t>
            </a:r>
          </a:p>
        </p:txBody>
      </p:sp>
      <p:sp>
        <p:nvSpPr>
          <p:cNvPr id="5" name="TextBox 4">
            <a:extLst>
              <a:ext uri="{FF2B5EF4-FFF2-40B4-BE49-F238E27FC236}">
                <a16:creationId xmlns:a16="http://schemas.microsoft.com/office/drawing/2014/main" id="{A66437C1-92EB-1346-184B-327AA96AA2E1}"/>
              </a:ext>
            </a:extLst>
          </p:cNvPr>
          <p:cNvSpPr txBox="1"/>
          <p:nvPr/>
        </p:nvSpPr>
        <p:spPr>
          <a:xfrm>
            <a:off x="7325980" y="763959"/>
            <a:ext cx="3933644" cy="2062103"/>
          </a:xfrm>
          <a:prstGeom prst="rect">
            <a:avLst/>
          </a:prstGeom>
          <a:noFill/>
        </p:spPr>
        <p:txBody>
          <a:bodyPr wrap="square" rtlCol="0">
            <a:spAutoFit/>
          </a:bodyPr>
          <a:lstStyle/>
          <a:p>
            <a:pPr marL="285750" indent="-285750">
              <a:buFont typeface="Arial" panose="020B0604020202020204" pitchFamily="34" charset="0"/>
              <a:buChar char="•"/>
            </a:pPr>
            <a:r>
              <a:rPr lang="en-US" sz="1600" b="1" dirty="0">
                <a:solidFill>
                  <a:schemeClr val="accent2">
                    <a:lumMod val="10000"/>
                  </a:schemeClr>
                </a:solidFill>
                <a:highlight>
                  <a:srgbClr val="C0C0C0"/>
                </a:highlight>
              </a:rPr>
              <a:t>Integrate</a:t>
            </a:r>
            <a:r>
              <a:rPr lang="en-US" sz="1600" dirty="0">
                <a:solidFill>
                  <a:schemeClr val="accent2">
                    <a:lumMod val="10000"/>
                  </a:schemeClr>
                </a:solidFill>
                <a:highlight>
                  <a:srgbClr val="C0C0C0"/>
                </a:highlight>
              </a:rPr>
              <a:t> Fairlawn character into the site</a:t>
            </a:r>
            <a:r>
              <a:rPr lang="en-US" sz="1600" b="1" dirty="0">
                <a:solidFill>
                  <a:schemeClr val="accent2">
                    <a:lumMod val="10000"/>
                  </a:schemeClr>
                </a:solidFill>
                <a:highlight>
                  <a:srgbClr val="C0C0C0"/>
                </a:highlight>
              </a:rPr>
              <a:t> </a:t>
            </a:r>
          </a:p>
          <a:p>
            <a:pPr marL="285750" indent="-285750">
              <a:buFont typeface="Arial" panose="020B0604020202020204" pitchFamily="34" charset="0"/>
              <a:buChar char="•"/>
            </a:pPr>
            <a:r>
              <a:rPr lang="en-US" sz="1600" b="1" dirty="0">
                <a:solidFill>
                  <a:schemeClr val="accent2">
                    <a:lumMod val="10000"/>
                  </a:schemeClr>
                </a:solidFill>
              </a:rPr>
              <a:t>Integrate</a:t>
            </a:r>
            <a:r>
              <a:rPr lang="en-US" sz="1600" dirty="0">
                <a:solidFill>
                  <a:schemeClr val="accent2">
                    <a:lumMod val="10000"/>
                  </a:schemeClr>
                </a:solidFill>
              </a:rPr>
              <a:t> the region and site’s history– </a:t>
            </a:r>
            <a:r>
              <a:rPr lang="en-US" sz="1600" b="1" dirty="0">
                <a:solidFill>
                  <a:schemeClr val="accent2">
                    <a:lumMod val="10000"/>
                  </a:schemeClr>
                </a:solidFill>
              </a:rPr>
              <a:t>glaciers, golf, natural resources </a:t>
            </a:r>
          </a:p>
          <a:p>
            <a:pPr marL="285750" indent="-285750">
              <a:buFont typeface="Arial" panose="020B0604020202020204" pitchFamily="34" charset="0"/>
              <a:buChar char="•"/>
            </a:pPr>
            <a:r>
              <a:rPr lang="en-US" sz="1600" b="1" dirty="0">
                <a:solidFill>
                  <a:schemeClr val="accent2">
                    <a:lumMod val="10000"/>
                  </a:schemeClr>
                </a:solidFill>
              </a:rPr>
              <a:t>Regionally significant and distinct </a:t>
            </a:r>
            <a:r>
              <a:rPr lang="en-US" sz="1600" dirty="0">
                <a:solidFill>
                  <a:schemeClr val="accent2">
                    <a:lumMod val="10000"/>
                  </a:schemeClr>
                </a:solidFill>
              </a:rPr>
              <a:t>passive recreation </a:t>
            </a:r>
          </a:p>
          <a:p>
            <a:pPr marL="285750" indent="-285750">
              <a:buFont typeface="Arial" panose="020B0604020202020204" pitchFamily="34" charset="0"/>
              <a:buChar char="•"/>
            </a:pPr>
            <a:r>
              <a:rPr lang="en-US" sz="1600" dirty="0">
                <a:solidFill>
                  <a:schemeClr val="accent2">
                    <a:lumMod val="10000"/>
                  </a:schemeClr>
                </a:solidFill>
              </a:rPr>
              <a:t>Strengthen </a:t>
            </a:r>
            <a:r>
              <a:rPr lang="en-US" sz="1600" b="1" dirty="0">
                <a:solidFill>
                  <a:schemeClr val="accent2">
                    <a:lumMod val="10000"/>
                  </a:schemeClr>
                </a:solidFill>
              </a:rPr>
              <a:t>regional trail &amp; waterway </a:t>
            </a:r>
            <a:r>
              <a:rPr lang="en-US" sz="1600" dirty="0">
                <a:solidFill>
                  <a:schemeClr val="accent2">
                    <a:lumMod val="10000"/>
                  </a:schemeClr>
                </a:solidFill>
              </a:rPr>
              <a:t>connections</a:t>
            </a:r>
          </a:p>
          <a:p>
            <a:pPr marL="285750" indent="-285750">
              <a:buFont typeface="Arial" panose="020B0604020202020204" pitchFamily="34" charset="0"/>
              <a:buChar char="•"/>
            </a:pPr>
            <a:r>
              <a:rPr lang="en-US" sz="1600" dirty="0">
                <a:solidFill>
                  <a:schemeClr val="accent2">
                    <a:lumMod val="10000"/>
                  </a:schemeClr>
                </a:solidFill>
              </a:rPr>
              <a:t>Add </a:t>
            </a:r>
            <a:r>
              <a:rPr lang="en-US" sz="1600" b="1" dirty="0">
                <a:solidFill>
                  <a:schemeClr val="accent2">
                    <a:lumMod val="10000"/>
                  </a:schemeClr>
                </a:solidFill>
              </a:rPr>
              <a:t>ecotourism</a:t>
            </a:r>
            <a:r>
              <a:rPr lang="en-US" sz="1600" dirty="0">
                <a:solidFill>
                  <a:schemeClr val="accent2">
                    <a:lumMod val="10000"/>
                  </a:schemeClr>
                </a:solidFill>
              </a:rPr>
              <a:t> opportunities </a:t>
            </a:r>
          </a:p>
        </p:txBody>
      </p:sp>
      <p:sp>
        <p:nvSpPr>
          <p:cNvPr id="8" name="TextBox 7">
            <a:extLst>
              <a:ext uri="{FF2B5EF4-FFF2-40B4-BE49-F238E27FC236}">
                <a16:creationId xmlns:a16="http://schemas.microsoft.com/office/drawing/2014/main" id="{16E244BA-12DF-E8B9-92D0-DA2601C76B35}"/>
              </a:ext>
            </a:extLst>
          </p:cNvPr>
          <p:cNvSpPr txBox="1"/>
          <p:nvPr/>
        </p:nvSpPr>
        <p:spPr>
          <a:xfrm>
            <a:off x="1284528" y="1902732"/>
            <a:ext cx="5908809" cy="338554"/>
          </a:xfrm>
          <a:prstGeom prst="rect">
            <a:avLst/>
          </a:prstGeom>
          <a:noFill/>
        </p:spPr>
        <p:txBody>
          <a:bodyPr wrap="square" rtlCol="0">
            <a:spAutoFit/>
          </a:bodyPr>
          <a:lstStyle/>
          <a:p>
            <a:r>
              <a:rPr lang="en-US" sz="1600" b="1" dirty="0">
                <a:solidFill>
                  <a:schemeClr val="tx2">
                    <a:lumMod val="90000"/>
                    <a:lumOff val="10000"/>
                  </a:schemeClr>
                </a:solidFill>
              </a:rPr>
              <a:t>Wayfinding Plan</a:t>
            </a:r>
            <a:endParaRPr lang="en-US" sz="1600" dirty="0">
              <a:solidFill>
                <a:schemeClr val="tx2">
                  <a:lumMod val="90000"/>
                  <a:lumOff val="10000"/>
                </a:schemeClr>
              </a:solidFill>
            </a:endParaRPr>
          </a:p>
        </p:txBody>
      </p:sp>
      <p:pic>
        <p:nvPicPr>
          <p:cNvPr id="6" name="Picture 5" descr="A sign with a clock on it&#10;&#10;AI-generated content may be incorrect.">
            <a:extLst>
              <a:ext uri="{FF2B5EF4-FFF2-40B4-BE49-F238E27FC236}">
                <a16:creationId xmlns:a16="http://schemas.microsoft.com/office/drawing/2014/main" id="{2E89A50F-700A-3ACD-72A4-EEE10EE06F9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140677" y="4160292"/>
            <a:ext cx="7141126" cy="2580651"/>
          </a:xfrm>
          <a:prstGeom prst="rect">
            <a:avLst/>
          </a:prstGeom>
        </p:spPr>
      </p:pic>
      <p:pic>
        <p:nvPicPr>
          <p:cNvPr id="12" name="Picture 11" descr="A wooden fence with trees in the background&#10;&#10;AI-generated content may be incorrect.">
            <a:extLst>
              <a:ext uri="{FF2B5EF4-FFF2-40B4-BE49-F238E27FC236}">
                <a16:creationId xmlns:a16="http://schemas.microsoft.com/office/drawing/2014/main" id="{828674F1-2910-6597-20FE-CE471FFA726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140677" y="2443868"/>
            <a:ext cx="4483031" cy="1655230"/>
          </a:xfrm>
          <a:prstGeom prst="rect">
            <a:avLst/>
          </a:prstGeom>
        </p:spPr>
      </p:pic>
      <p:pic>
        <p:nvPicPr>
          <p:cNvPr id="13" name="Picture 12" descr="A screenshot of a video game&#10;&#10;AI-generated content may be incorrect.">
            <a:extLst>
              <a:ext uri="{FF2B5EF4-FFF2-40B4-BE49-F238E27FC236}">
                <a16:creationId xmlns:a16="http://schemas.microsoft.com/office/drawing/2014/main" id="{05186E34-C9A7-3A98-968D-48878DC447DD}"/>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6547151" y="2459054"/>
            <a:ext cx="3038190" cy="1640044"/>
          </a:xfrm>
          <a:prstGeom prst="rect">
            <a:avLst/>
          </a:prstGeom>
        </p:spPr>
      </p:pic>
      <p:pic>
        <p:nvPicPr>
          <p:cNvPr id="14" name="Picture 13">
            <a:extLst>
              <a:ext uri="{FF2B5EF4-FFF2-40B4-BE49-F238E27FC236}">
                <a16:creationId xmlns:a16="http://schemas.microsoft.com/office/drawing/2014/main" id="{F2B90C1E-EC70-BA38-E16D-EC7669B427BD}"/>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17093" y="2443868"/>
            <a:ext cx="1980392" cy="4297075"/>
          </a:xfrm>
          <a:prstGeom prst="rect">
            <a:avLst/>
          </a:prstGeom>
        </p:spPr>
      </p:pic>
    </p:spTree>
    <p:extLst>
      <p:ext uri="{BB962C8B-B14F-4D97-AF65-F5344CB8AC3E}">
        <p14:creationId xmlns:p14="http://schemas.microsoft.com/office/powerpoint/2010/main" val="39240519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47562-758B-5B09-DB40-6049A804FE5B}"/>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5D9EE22C-D907-6C61-A9C6-1408A02CD6AB}"/>
              </a:ext>
            </a:extLst>
          </p:cNvPr>
          <p:cNvSpPr txBox="1"/>
          <p:nvPr/>
        </p:nvSpPr>
        <p:spPr>
          <a:xfrm>
            <a:off x="1325774" y="1440328"/>
            <a:ext cx="4557668" cy="523220"/>
          </a:xfrm>
          <a:prstGeom prst="rect">
            <a:avLst/>
          </a:prstGeom>
          <a:noFill/>
        </p:spPr>
        <p:txBody>
          <a:bodyPr wrap="square" rtlCol="0">
            <a:spAutoFit/>
          </a:bodyPr>
          <a:lstStyle/>
          <a:p>
            <a:r>
              <a:rPr lang="en-US" sz="2800" b="1" dirty="0">
                <a:solidFill>
                  <a:schemeClr val="accent2">
                    <a:lumMod val="10000"/>
                  </a:schemeClr>
                </a:solidFill>
              </a:rPr>
              <a:t>LANDFORM AMENITIES</a:t>
            </a:r>
          </a:p>
        </p:txBody>
      </p:sp>
      <p:sp>
        <p:nvSpPr>
          <p:cNvPr id="2" name="TextBox 1">
            <a:extLst>
              <a:ext uri="{FF2B5EF4-FFF2-40B4-BE49-F238E27FC236}">
                <a16:creationId xmlns:a16="http://schemas.microsoft.com/office/drawing/2014/main" id="{8F5D21BF-EAFB-857A-FDA3-7AD62841B0E9}"/>
              </a:ext>
            </a:extLst>
          </p:cNvPr>
          <p:cNvSpPr txBox="1"/>
          <p:nvPr/>
        </p:nvSpPr>
        <p:spPr>
          <a:xfrm>
            <a:off x="7399527" y="-74039"/>
            <a:ext cx="3933645" cy="923330"/>
          </a:xfrm>
          <a:prstGeom prst="rect">
            <a:avLst/>
          </a:prstGeom>
          <a:noFill/>
        </p:spPr>
        <p:txBody>
          <a:bodyPr wrap="square" rtlCol="0">
            <a:spAutoFit/>
          </a:bodyPr>
          <a:lstStyle/>
          <a:p>
            <a:r>
              <a:rPr lang="en-US" sz="5400" b="1" dirty="0">
                <a:solidFill>
                  <a:schemeClr val="tx2"/>
                </a:solidFill>
              </a:rPr>
              <a:t>GOAL</a:t>
            </a:r>
          </a:p>
        </p:txBody>
      </p:sp>
      <p:sp>
        <p:nvSpPr>
          <p:cNvPr id="3" name="TextBox 2">
            <a:extLst>
              <a:ext uri="{FF2B5EF4-FFF2-40B4-BE49-F238E27FC236}">
                <a16:creationId xmlns:a16="http://schemas.microsoft.com/office/drawing/2014/main" id="{C125122D-72D6-4354-48B6-88CB1E765DD2}"/>
              </a:ext>
            </a:extLst>
          </p:cNvPr>
          <p:cNvSpPr txBox="1"/>
          <p:nvPr/>
        </p:nvSpPr>
        <p:spPr>
          <a:xfrm>
            <a:off x="9366350" y="6064898"/>
            <a:ext cx="2364439" cy="923330"/>
          </a:xfrm>
          <a:prstGeom prst="rect">
            <a:avLst/>
          </a:prstGeom>
          <a:noFill/>
        </p:spPr>
        <p:txBody>
          <a:bodyPr wrap="square" rtlCol="0">
            <a:spAutoFit/>
          </a:bodyPr>
          <a:lstStyle/>
          <a:p>
            <a:r>
              <a:rPr lang="en-US" sz="5400" b="1" dirty="0">
                <a:solidFill>
                  <a:schemeClr val="tx2"/>
                </a:solidFill>
              </a:rPr>
              <a:t>DESIGN</a:t>
            </a:r>
          </a:p>
        </p:txBody>
      </p:sp>
      <p:sp>
        <p:nvSpPr>
          <p:cNvPr id="5" name="TextBox 4">
            <a:extLst>
              <a:ext uri="{FF2B5EF4-FFF2-40B4-BE49-F238E27FC236}">
                <a16:creationId xmlns:a16="http://schemas.microsoft.com/office/drawing/2014/main" id="{6A0F9609-AB59-DE66-E6ED-CCD2AC8C7915}"/>
              </a:ext>
            </a:extLst>
          </p:cNvPr>
          <p:cNvSpPr txBox="1"/>
          <p:nvPr/>
        </p:nvSpPr>
        <p:spPr>
          <a:xfrm>
            <a:off x="7325980" y="763959"/>
            <a:ext cx="3933644" cy="2062103"/>
          </a:xfrm>
          <a:prstGeom prst="rect">
            <a:avLst/>
          </a:prstGeom>
          <a:noFill/>
        </p:spPr>
        <p:txBody>
          <a:bodyPr wrap="square" rtlCol="0">
            <a:spAutoFit/>
          </a:bodyPr>
          <a:lstStyle/>
          <a:p>
            <a:pPr marL="285750" indent="-285750">
              <a:buFont typeface="Arial" panose="020B0604020202020204" pitchFamily="34" charset="0"/>
              <a:buChar char="•"/>
            </a:pPr>
            <a:r>
              <a:rPr lang="en-US" sz="1600" b="1" dirty="0">
                <a:solidFill>
                  <a:schemeClr val="accent2">
                    <a:lumMod val="10000"/>
                  </a:schemeClr>
                </a:solidFill>
                <a:highlight>
                  <a:srgbClr val="C0C0C0"/>
                </a:highlight>
              </a:rPr>
              <a:t>Integrate</a:t>
            </a:r>
            <a:r>
              <a:rPr lang="en-US" sz="1600" dirty="0">
                <a:solidFill>
                  <a:schemeClr val="accent2">
                    <a:lumMod val="10000"/>
                  </a:schemeClr>
                </a:solidFill>
                <a:highlight>
                  <a:srgbClr val="C0C0C0"/>
                </a:highlight>
              </a:rPr>
              <a:t> Fairlawn character into the site</a:t>
            </a:r>
            <a:r>
              <a:rPr lang="en-US" sz="1600" b="1" dirty="0">
                <a:solidFill>
                  <a:schemeClr val="accent2">
                    <a:lumMod val="10000"/>
                  </a:schemeClr>
                </a:solidFill>
                <a:highlight>
                  <a:srgbClr val="C0C0C0"/>
                </a:highlight>
              </a:rPr>
              <a:t> </a:t>
            </a:r>
          </a:p>
          <a:p>
            <a:pPr marL="285750" indent="-285750">
              <a:buFont typeface="Arial" panose="020B0604020202020204" pitchFamily="34" charset="0"/>
              <a:buChar char="•"/>
            </a:pPr>
            <a:r>
              <a:rPr lang="en-US" sz="1600" b="1" dirty="0">
                <a:solidFill>
                  <a:schemeClr val="accent2">
                    <a:lumMod val="10000"/>
                  </a:schemeClr>
                </a:solidFill>
              </a:rPr>
              <a:t>Integrate</a:t>
            </a:r>
            <a:r>
              <a:rPr lang="en-US" sz="1600" dirty="0">
                <a:solidFill>
                  <a:schemeClr val="accent2">
                    <a:lumMod val="10000"/>
                  </a:schemeClr>
                </a:solidFill>
              </a:rPr>
              <a:t> the region and site’s history– </a:t>
            </a:r>
            <a:r>
              <a:rPr lang="en-US" sz="1600" b="1" dirty="0">
                <a:solidFill>
                  <a:schemeClr val="accent2">
                    <a:lumMod val="10000"/>
                  </a:schemeClr>
                </a:solidFill>
              </a:rPr>
              <a:t>glaciers, golf, natural resources </a:t>
            </a:r>
          </a:p>
          <a:p>
            <a:pPr marL="285750" indent="-285750">
              <a:buFont typeface="Arial" panose="020B0604020202020204" pitchFamily="34" charset="0"/>
              <a:buChar char="•"/>
            </a:pPr>
            <a:r>
              <a:rPr lang="en-US" sz="1600" b="1" dirty="0">
                <a:solidFill>
                  <a:schemeClr val="accent2">
                    <a:lumMod val="10000"/>
                  </a:schemeClr>
                </a:solidFill>
              </a:rPr>
              <a:t>Regionally significant and distinct </a:t>
            </a:r>
            <a:r>
              <a:rPr lang="en-US" sz="1600" dirty="0">
                <a:solidFill>
                  <a:schemeClr val="accent2">
                    <a:lumMod val="10000"/>
                  </a:schemeClr>
                </a:solidFill>
              </a:rPr>
              <a:t>passive recreation </a:t>
            </a:r>
          </a:p>
          <a:p>
            <a:pPr marL="285750" indent="-285750">
              <a:buFont typeface="Arial" panose="020B0604020202020204" pitchFamily="34" charset="0"/>
              <a:buChar char="•"/>
            </a:pPr>
            <a:r>
              <a:rPr lang="en-US" sz="1600" dirty="0">
                <a:solidFill>
                  <a:schemeClr val="accent2">
                    <a:lumMod val="10000"/>
                  </a:schemeClr>
                </a:solidFill>
              </a:rPr>
              <a:t>Strengthen </a:t>
            </a:r>
            <a:r>
              <a:rPr lang="en-US" sz="1600" b="1" dirty="0">
                <a:solidFill>
                  <a:schemeClr val="accent2">
                    <a:lumMod val="10000"/>
                  </a:schemeClr>
                </a:solidFill>
              </a:rPr>
              <a:t>regional trail &amp; waterway </a:t>
            </a:r>
            <a:r>
              <a:rPr lang="en-US" sz="1600" dirty="0">
                <a:solidFill>
                  <a:schemeClr val="accent2">
                    <a:lumMod val="10000"/>
                  </a:schemeClr>
                </a:solidFill>
              </a:rPr>
              <a:t>connections</a:t>
            </a:r>
          </a:p>
          <a:p>
            <a:pPr marL="285750" indent="-285750">
              <a:buFont typeface="Arial" panose="020B0604020202020204" pitchFamily="34" charset="0"/>
              <a:buChar char="•"/>
            </a:pPr>
            <a:r>
              <a:rPr lang="en-US" sz="1600" dirty="0">
                <a:solidFill>
                  <a:schemeClr val="accent2">
                    <a:lumMod val="10000"/>
                  </a:schemeClr>
                </a:solidFill>
              </a:rPr>
              <a:t>Add </a:t>
            </a:r>
            <a:r>
              <a:rPr lang="en-US" sz="1600" b="1" dirty="0">
                <a:solidFill>
                  <a:schemeClr val="accent2">
                    <a:lumMod val="10000"/>
                  </a:schemeClr>
                </a:solidFill>
              </a:rPr>
              <a:t>ecotourism</a:t>
            </a:r>
            <a:r>
              <a:rPr lang="en-US" sz="1600" dirty="0">
                <a:solidFill>
                  <a:schemeClr val="accent2">
                    <a:lumMod val="10000"/>
                  </a:schemeClr>
                </a:solidFill>
              </a:rPr>
              <a:t> opportunities </a:t>
            </a:r>
          </a:p>
        </p:txBody>
      </p:sp>
      <p:sp>
        <p:nvSpPr>
          <p:cNvPr id="8" name="TextBox 7">
            <a:extLst>
              <a:ext uri="{FF2B5EF4-FFF2-40B4-BE49-F238E27FC236}">
                <a16:creationId xmlns:a16="http://schemas.microsoft.com/office/drawing/2014/main" id="{B55BE06B-9656-B930-D663-9C2E3860884F}"/>
              </a:ext>
            </a:extLst>
          </p:cNvPr>
          <p:cNvSpPr txBox="1"/>
          <p:nvPr/>
        </p:nvSpPr>
        <p:spPr>
          <a:xfrm>
            <a:off x="1284528" y="1902732"/>
            <a:ext cx="5908809" cy="338554"/>
          </a:xfrm>
          <a:prstGeom prst="rect">
            <a:avLst/>
          </a:prstGeom>
          <a:noFill/>
        </p:spPr>
        <p:txBody>
          <a:bodyPr wrap="square" rtlCol="0">
            <a:spAutoFit/>
          </a:bodyPr>
          <a:lstStyle/>
          <a:p>
            <a:r>
              <a:rPr lang="en-US" sz="1600" b="1" dirty="0">
                <a:solidFill>
                  <a:schemeClr val="tx2">
                    <a:lumMod val="90000"/>
                    <a:lumOff val="10000"/>
                  </a:schemeClr>
                </a:solidFill>
              </a:rPr>
              <a:t>Wayfinding Plan</a:t>
            </a:r>
            <a:endParaRPr lang="en-US" sz="1600" dirty="0">
              <a:solidFill>
                <a:schemeClr val="tx2">
                  <a:lumMod val="90000"/>
                  <a:lumOff val="10000"/>
                </a:schemeClr>
              </a:solidFill>
            </a:endParaRPr>
          </a:p>
        </p:txBody>
      </p:sp>
      <p:pic>
        <p:nvPicPr>
          <p:cNvPr id="13" name="Picture 12">
            <a:extLst>
              <a:ext uri="{FF2B5EF4-FFF2-40B4-BE49-F238E27FC236}">
                <a16:creationId xmlns:a16="http://schemas.microsoft.com/office/drawing/2014/main" id="{69156FB3-60B9-9C10-8F8F-04745A16FBD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386447" y="4081019"/>
            <a:ext cx="1698993" cy="2806798"/>
          </a:xfrm>
          <a:prstGeom prst="rect">
            <a:avLst/>
          </a:prstGeom>
        </p:spPr>
      </p:pic>
      <p:pic>
        <p:nvPicPr>
          <p:cNvPr id="18" name="Picture 17">
            <a:extLst>
              <a:ext uri="{FF2B5EF4-FFF2-40B4-BE49-F238E27FC236}">
                <a16:creationId xmlns:a16="http://schemas.microsoft.com/office/drawing/2014/main" id="{67CBAA7E-E456-0390-B963-6CB455BFD253}"/>
              </a:ext>
            </a:extLst>
          </p:cNvPr>
          <p:cNvPicPr>
            <a:picLocks noChangeAspect="1"/>
          </p:cNvPicPr>
          <p:nvPr/>
        </p:nvPicPr>
        <p:blipFill>
          <a:blip r:embed="rId4"/>
          <a:stretch>
            <a:fillRect/>
          </a:stretch>
        </p:blipFill>
        <p:spPr>
          <a:xfrm>
            <a:off x="4866021" y="2456069"/>
            <a:ext cx="2483658" cy="1457984"/>
          </a:xfrm>
          <a:prstGeom prst="rect">
            <a:avLst/>
          </a:prstGeom>
        </p:spPr>
      </p:pic>
      <p:pic>
        <p:nvPicPr>
          <p:cNvPr id="6" name="Picture 5" descr="A screenshot of a video game&#10;&#10;AI-generated content may be incorrect.">
            <a:extLst>
              <a:ext uri="{FF2B5EF4-FFF2-40B4-BE49-F238E27FC236}">
                <a16:creationId xmlns:a16="http://schemas.microsoft.com/office/drawing/2014/main" id="{6E32C965-71FF-8B03-4826-A5D7A209F388}"/>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124147" y="4189480"/>
            <a:ext cx="3480461" cy="2561340"/>
          </a:xfrm>
          <a:prstGeom prst="rect">
            <a:avLst/>
          </a:prstGeom>
        </p:spPr>
      </p:pic>
      <p:pic>
        <p:nvPicPr>
          <p:cNvPr id="10" name="Picture 9" descr="A screenshot of a video game&#10;&#10;AI-generated content may be incorrect.">
            <a:extLst>
              <a:ext uri="{FF2B5EF4-FFF2-40B4-BE49-F238E27FC236}">
                <a16:creationId xmlns:a16="http://schemas.microsoft.com/office/drawing/2014/main" id="{836E6C9C-4B77-5A7E-DC7C-D722FA9DD682}"/>
              </a:ext>
            </a:extLst>
          </p:cNvPr>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a:xfrm>
            <a:off x="3600928" y="3924782"/>
            <a:ext cx="2773018" cy="2826038"/>
          </a:xfrm>
          <a:prstGeom prst="rect">
            <a:avLst/>
          </a:prstGeom>
        </p:spPr>
      </p:pic>
      <p:pic>
        <p:nvPicPr>
          <p:cNvPr id="14" name="Picture 13" descr="A screenshot of a video game&#10;&#10;AI-generated content may be incorrect.">
            <a:extLst>
              <a:ext uri="{FF2B5EF4-FFF2-40B4-BE49-F238E27FC236}">
                <a16:creationId xmlns:a16="http://schemas.microsoft.com/office/drawing/2014/main" id="{6C537A5C-E394-EE72-9710-5AE51C484CF5}"/>
              </a:ext>
            </a:extLst>
          </p:cNvPr>
          <p:cNvPicPr>
            <a:picLocks noChangeAspect="1"/>
          </p:cNvPicPr>
          <p:nvPr/>
        </p:nvPicPr>
        <p:blipFill>
          <a:blip r:embed="rId7" cstate="hqprint">
            <a:extLst>
              <a:ext uri="{28A0092B-C50C-407E-A947-70E740481C1C}">
                <a14:useLocalDpi xmlns:a14="http://schemas.microsoft.com/office/drawing/2010/main"/>
              </a:ext>
            </a:extLst>
          </a:blip>
          <a:srcRect l="-709"/>
          <a:stretch>
            <a:fillRect/>
          </a:stretch>
        </p:blipFill>
        <p:spPr>
          <a:xfrm>
            <a:off x="158247" y="2072009"/>
            <a:ext cx="4269433" cy="2009010"/>
          </a:xfrm>
          <a:prstGeom prst="rect">
            <a:avLst/>
          </a:prstGeom>
        </p:spPr>
      </p:pic>
    </p:spTree>
    <p:extLst>
      <p:ext uri="{BB962C8B-B14F-4D97-AF65-F5344CB8AC3E}">
        <p14:creationId xmlns:p14="http://schemas.microsoft.com/office/powerpoint/2010/main" val="2477472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CF311-5550-13BD-3707-CD672EF0789F}"/>
            </a:ext>
          </a:extLst>
        </p:cNvPr>
        <p:cNvGrpSpPr/>
        <p:nvPr/>
      </p:nvGrpSpPr>
      <p:grpSpPr>
        <a:xfrm>
          <a:off x="0" y="0"/>
          <a:ext cx="0" cy="0"/>
          <a:chOff x="0" y="0"/>
          <a:chExt cx="0" cy="0"/>
        </a:xfrm>
      </p:grpSpPr>
      <p:pic>
        <p:nvPicPr>
          <p:cNvPr id="12" name="Picture 11" descr="A screenshot of a video game&#10;&#10;AI-generated content may be incorrect.">
            <a:extLst>
              <a:ext uri="{FF2B5EF4-FFF2-40B4-BE49-F238E27FC236}">
                <a16:creationId xmlns:a16="http://schemas.microsoft.com/office/drawing/2014/main" id="{CDD57E51-40D6-CA70-F4F8-B03005E5016E}"/>
              </a:ext>
            </a:extLst>
          </p:cNvPr>
          <p:cNvPicPr>
            <a:picLocks noChangeAspect="1"/>
          </p:cNvPicPr>
          <p:nvPr/>
        </p:nvPicPr>
        <p:blipFill>
          <a:blip r:embed="rId3" cstate="hqprint">
            <a:extLst>
              <a:ext uri="{28A0092B-C50C-407E-A947-70E740481C1C}">
                <a14:useLocalDpi xmlns:a14="http://schemas.microsoft.com/office/drawing/2010/main"/>
              </a:ext>
            </a:extLst>
          </a:blip>
          <a:srcRect b="-2874"/>
          <a:stretch>
            <a:fillRect/>
          </a:stretch>
        </p:blipFill>
        <p:spPr>
          <a:xfrm>
            <a:off x="1738008" y="3307001"/>
            <a:ext cx="4022443" cy="2960195"/>
          </a:xfrm>
          <a:prstGeom prst="rect">
            <a:avLst/>
          </a:prstGeom>
        </p:spPr>
      </p:pic>
      <p:sp>
        <p:nvSpPr>
          <p:cNvPr id="9" name="TextBox 8">
            <a:extLst>
              <a:ext uri="{FF2B5EF4-FFF2-40B4-BE49-F238E27FC236}">
                <a16:creationId xmlns:a16="http://schemas.microsoft.com/office/drawing/2014/main" id="{DA5CB019-C537-38CD-010C-102C2199BCB6}"/>
              </a:ext>
            </a:extLst>
          </p:cNvPr>
          <p:cNvSpPr txBox="1"/>
          <p:nvPr/>
        </p:nvSpPr>
        <p:spPr>
          <a:xfrm>
            <a:off x="1325774" y="1440328"/>
            <a:ext cx="4557668" cy="523220"/>
          </a:xfrm>
          <a:prstGeom prst="rect">
            <a:avLst/>
          </a:prstGeom>
          <a:noFill/>
        </p:spPr>
        <p:txBody>
          <a:bodyPr wrap="square" rtlCol="0">
            <a:spAutoFit/>
          </a:bodyPr>
          <a:lstStyle/>
          <a:p>
            <a:r>
              <a:rPr lang="en-US" sz="2800" b="1" dirty="0">
                <a:solidFill>
                  <a:schemeClr val="accent2">
                    <a:lumMod val="10000"/>
                  </a:schemeClr>
                </a:solidFill>
              </a:rPr>
              <a:t>LANDFORM AMENITIES</a:t>
            </a:r>
          </a:p>
        </p:txBody>
      </p:sp>
      <p:sp>
        <p:nvSpPr>
          <p:cNvPr id="2" name="TextBox 1">
            <a:extLst>
              <a:ext uri="{FF2B5EF4-FFF2-40B4-BE49-F238E27FC236}">
                <a16:creationId xmlns:a16="http://schemas.microsoft.com/office/drawing/2014/main" id="{F0DFE635-0930-3537-E261-06CEEBB8D315}"/>
              </a:ext>
            </a:extLst>
          </p:cNvPr>
          <p:cNvSpPr txBox="1"/>
          <p:nvPr/>
        </p:nvSpPr>
        <p:spPr>
          <a:xfrm>
            <a:off x="7399527" y="-74039"/>
            <a:ext cx="3933645" cy="923330"/>
          </a:xfrm>
          <a:prstGeom prst="rect">
            <a:avLst/>
          </a:prstGeom>
          <a:noFill/>
        </p:spPr>
        <p:txBody>
          <a:bodyPr wrap="square" rtlCol="0">
            <a:spAutoFit/>
          </a:bodyPr>
          <a:lstStyle/>
          <a:p>
            <a:r>
              <a:rPr lang="en-US" sz="5400" b="1" dirty="0">
                <a:solidFill>
                  <a:schemeClr val="tx2"/>
                </a:solidFill>
              </a:rPr>
              <a:t>GOAL</a:t>
            </a:r>
          </a:p>
        </p:txBody>
      </p:sp>
      <p:sp>
        <p:nvSpPr>
          <p:cNvPr id="3" name="TextBox 2">
            <a:extLst>
              <a:ext uri="{FF2B5EF4-FFF2-40B4-BE49-F238E27FC236}">
                <a16:creationId xmlns:a16="http://schemas.microsoft.com/office/drawing/2014/main" id="{B8AF9824-482C-70E6-91CE-50D7830B1993}"/>
              </a:ext>
            </a:extLst>
          </p:cNvPr>
          <p:cNvSpPr txBox="1"/>
          <p:nvPr/>
        </p:nvSpPr>
        <p:spPr>
          <a:xfrm>
            <a:off x="9366350" y="6064898"/>
            <a:ext cx="2364439" cy="923330"/>
          </a:xfrm>
          <a:prstGeom prst="rect">
            <a:avLst/>
          </a:prstGeom>
          <a:noFill/>
        </p:spPr>
        <p:txBody>
          <a:bodyPr wrap="square" rtlCol="0">
            <a:spAutoFit/>
          </a:bodyPr>
          <a:lstStyle/>
          <a:p>
            <a:r>
              <a:rPr lang="en-US" sz="5400" b="1" dirty="0">
                <a:solidFill>
                  <a:schemeClr val="tx2"/>
                </a:solidFill>
              </a:rPr>
              <a:t>DESIGN</a:t>
            </a:r>
          </a:p>
        </p:txBody>
      </p:sp>
      <p:sp>
        <p:nvSpPr>
          <p:cNvPr id="5" name="TextBox 4">
            <a:extLst>
              <a:ext uri="{FF2B5EF4-FFF2-40B4-BE49-F238E27FC236}">
                <a16:creationId xmlns:a16="http://schemas.microsoft.com/office/drawing/2014/main" id="{8EE74BAD-6033-1C5D-ECD8-9EDC34479228}"/>
              </a:ext>
            </a:extLst>
          </p:cNvPr>
          <p:cNvSpPr txBox="1"/>
          <p:nvPr/>
        </p:nvSpPr>
        <p:spPr>
          <a:xfrm>
            <a:off x="7325979" y="763959"/>
            <a:ext cx="4200239" cy="2062103"/>
          </a:xfrm>
          <a:prstGeom prst="rect">
            <a:avLst/>
          </a:prstGeom>
          <a:noFill/>
        </p:spPr>
        <p:txBody>
          <a:bodyPr wrap="square" rtlCol="0">
            <a:spAutoFit/>
          </a:bodyPr>
          <a:lstStyle/>
          <a:p>
            <a:pPr marL="285750" indent="-285750">
              <a:buFont typeface="Arial" panose="020B0604020202020204" pitchFamily="34" charset="0"/>
              <a:buChar char="•"/>
            </a:pPr>
            <a:r>
              <a:rPr lang="en-US" sz="1600" b="1" dirty="0">
                <a:solidFill>
                  <a:schemeClr val="accent2">
                    <a:lumMod val="10000"/>
                  </a:schemeClr>
                </a:solidFill>
                <a:highlight>
                  <a:srgbClr val="C0C0C0"/>
                </a:highlight>
              </a:rPr>
              <a:t>Integrate</a:t>
            </a:r>
            <a:r>
              <a:rPr lang="en-US" sz="1600" dirty="0">
                <a:solidFill>
                  <a:schemeClr val="accent2">
                    <a:lumMod val="10000"/>
                  </a:schemeClr>
                </a:solidFill>
                <a:highlight>
                  <a:srgbClr val="C0C0C0"/>
                </a:highlight>
              </a:rPr>
              <a:t> Fairlawn character into the site</a:t>
            </a:r>
            <a:r>
              <a:rPr lang="en-US" sz="1600" b="1" dirty="0">
                <a:solidFill>
                  <a:schemeClr val="accent2">
                    <a:lumMod val="10000"/>
                  </a:schemeClr>
                </a:solidFill>
                <a:highlight>
                  <a:srgbClr val="C0C0C0"/>
                </a:highlight>
              </a:rPr>
              <a:t> </a:t>
            </a:r>
          </a:p>
          <a:p>
            <a:pPr marL="285750" indent="-285750">
              <a:buFont typeface="Arial" panose="020B0604020202020204" pitchFamily="34" charset="0"/>
              <a:buChar char="•"/>
            </a:pPr>
            <a:r>
              <a:rPr lang="en-US" sz="1600" b="1" dirty="0">
                <a:solidFill>
                  <a:schemeClr val="accent2">
                    <a:lumMod val="10000"/>
                  </a:schemeClr>
                </a:solidFill>
              </a:rPr>
              <a:t>Integrate</a:t>
            </a:r>
            <a:r>
              <a:rPr lang="en-US" sz="1600" dirty="0">
                <a:solidFill>
                  <a:schemeClr val="accent2">
                    <a:lumMod val="10000"/>
                  </a:schemeClr>
                </a:solidFill>
              </a:rPr>
              <a:t> the region and site’s history– </a:t>
            </a:r>
            <a:r>
              <a:rPr lang="en-US" sz="1600" b="1" dirty="0">
                <a:solidFill>
                  <a:schemeClr val="accent2">
                    <a:lumMod val="10000"/>
                  </a:schemeClr>
                </a:solidFill>
              </a:rPr>
              <a:t>glaciers, golf, natural resources </a:t>
            </a:r>
          </a:p>
          <a:p>
            <a:pPr marL="285750" indent="-285750">
              <a:buFont typeface="Arial" panose="020B0604020202020204" pitchFamily="34" charset="0"/>
              <a:buChar char="•"/>
            </a:pPr>
            <a:r>
              <a:rPr lang="en-US" sz="1600" b="1" dirty="0">
                <a:solidFill>
                  <a:schemeClr val="accent2">
                    <a:lumMod val="10000"/>
                  </a:schemeClr>
                </a:solidFill>
              </a:rPr>
              <a:t>Regionally significant and distinct </a:t>
            </a:r>
            <a:r>
              <a:rPr lang="en-US" sz="1600" dirty="0">
                <a:solidFill>
                  <a:schemeClr val="accent2">
                    <a:lumMod val="10000"/>
                  </a:schemeClr>
                </a:solidFill>
              </a:rPr>
              <a:t>passive recreation </a:t>
            </a:r>
          </a:p>
          <a:p>
            <a:pPr marL="285750" indent="-285750">
              <a:buFont typeface="Arial" panose="020B0604020202020204" pitchFamily="34" charset="0"/>
              <a:buChar char="•"/>
            </a:pPr>
            <a:r>
              <a:rPr lang="en-US" sz="1600" dirty="0">
                <a:solidFill>
                  <a:schemeClr val="accent2">
                    <a:lumMod val="10000"/>
                  </a:schemeClr>
                </a:solidFill>
              </a:rPr>
              <a:t>Strengthen </a:t>
            </a:r>
            <a:r>
              <a:rPr lang="en-US" sz="1600" b="1" dirty="0">
                <a:solidFill>
                  <a:schemeClr val="accent2">
                    <a:lumMod val="10000"/>
                  </a:schemeClr>
                </a:solidFill>
              </a:rPr>
              <a:t>regional trail &amp; waterway </a:t>
            </a:r>
            <a:r>
              <a:rPr lang="en-US" sz="1600" dirty="0">
                <a:solidFill>
                  <a:schemeClr val="accent2">
                    <a:lumMod val="10000"/>
                  </a:schemeClr>
                </a:solidFill>
              </a:rPr>
              <a:t>connections</a:t>
            </a:r>
          </a:p>
          <a:p>
            <a:pPr marL="285750" indent="-285750">
              <a:buFont typeface="Arial" panose="020B0604020202020204" pitchFamily="34" charset="0"/>
              <a:buChar char="•"/>
            </a:pPr>
            <a:r>
              <a:rPr lang="en-US" sz="1600" dirty="0">
                <a:solidFill>
                  <a:schemeClr val="accent2">
                    <a:lumMod val="10000"/>
                  </a:schemeClr>
                </a:solidFill>
              </a:rPr>
              <a:t>Add </a:t>
            </a:r>
            <a:r>
              <a:rPr lang="en-US" sz="1600" b="1" dirty="0">
                <a:solidFill>
                  <a:schemeClr val="accent2">
                    <a:lumMod val="10000"/>
                  </a:schemeClr>
                </a:solidFill>
              </a:rPr>
              <a:t>ecotourism</a:t>
            </a:r>
            <a:r>
              <a:rPr lang="en-US" sz="1600" dirty="0">
                <a:solidFill>
                  <a:schemeClr val="accent2">
                    <a:lumMod val="10000"/>
                  </a:schemeClr>
                </a:solidFill>
              </a:rPr>
              <a:t> opportunities </a:t>
            </a:r>
          </a:p>
        </p:txBody>
      </p:sp>
      <p:sp>
        <p:nvSpPr>
          <p:cNvPr id="11" name="TextBox 10">
            <a:extLst>
              <a:ext uri="{FF2B5EF4-FFF2-40B4-BE49-F238E27FC236}">
                <a16:creationId xmlns:a16="http://schemas.microsoft.com/office/drawing/2014/main" id="{E040BE1F-046D-E440-2AA1-9B0719FE761D}"/>
              </a:ext>
            </a:extLst>
          </p:cNvPr>
          <p:cNvSpPr txBox="1"/>
          <p:nvPr/>
        </p:nvSpPr>
        <p:spPr>
          <a:xfrm>
            <a:off x="483128" y="6200736"/>
            <a:ext cx="4228020" cy="369332"/>
          </a:xfrm>
          <a:prstGeom prst="rect">
            <a:avLst/>
          </a:prstGeom>
          <a:noFill/>
        </p:spPr>
        <p:txBody>
          <a:bodyPr wrap="square" rtlCol="0">
            <a:spAutoFit/>
          </a:bodyPr>
          <a:lstStyle/>
          <a:p>
            <a:r>
              <a:rPr lang="en-US" dirty="0"/>
              <a:t>Lighting &amp; Decorative Fencing</a:t>
            </a:r>
          </a:p>
        </p:txBody>
      </p:sp>
      <p:pic>
        <p:nvPicPr>
          <p:cNvPr id="6" name="Picture 5">
            <a:extLst>
              <a:ext uri="{FF2B5EF4-FFF2-40B4-BE49-F238E27FC236}">
                <a16:creationId xmlns:a16="http://schemas.microsoft.com/office/drawing/2014/main" id="{AA265FBA-03AE-9544-0F95-08F3795E728F}"/>
              </a:ext>
            </a:extLst>
          </p:cNvPr>
          <p:cNvPicPr>
            <a:picLocks noChangeAspect="1"/>
          </p:cNvPicPr>
          <p:nvPr/>
        </p:nvPicPr>
        <p:blipFill>
          <a:blip r:embed="rId4"/>
          <a:stretch>
            <a:fillRect/>
          </a:stretch>
        </p:blipFill>
        <p:spPr>
          <a:xfrm>
            <a:off x="1738008" y="4469393"/>
            <a:ext cx="786384" cy="1711984"/>
          </a:xfrm>
          <a:prstGeom prst="rect">
            <a:avLst/>
          </a:prstGeom>
        </p:spPr>
      </p:pic>
      <p:pic>
        <p:nvPicPr>
          <p:cNvPr id="8" name="Picture 7">
            <a:extLst>
              <a:ext uri="{FF2B5EF4-FFF2-40B4-BE49-F238E27FC236}">
                <a16:creationId xmlns:a16="http://schemas.microsoft.com/office/drawing/2014/main" id="{97468386-7FC9-0031-2C39-162D41CEB159}"/>
              </a:ext>
            </a:extLst>
          </p:cNvPr>
          <p:cNvPicPr>
            <a:picLocks noChangeAspect="1"/>
          </p:cNvPicPr>
          <p:nvPr/>
        </p:nvPicPr>
        <p:blipFill>
          <a:blip r:embed="rId5"/>
          <a:stretch>
            <a:fillRect/>
          </a:stretch>
        </p:blipFill>
        <p:spPr>
          <a:xfrm>
            <a:off x="182571" y="1867271"/>
            <a:ext cx="1369934" cy="4333465"/>
          </a:xfrm>
          <a:prstGeom prst="rect">
            <a:avLst/>
          </a:prstGeom>
        </p:spPr>
      </p:pic>
      <p:pic>
        <p:nvPicPr>
          <p:cNvPr id="13" name="Picture 12" descr="A screenshot of a video game&#10;&#10;AI-generated content may be incorrect.">
            <a:extLst>
              <a:ext uri="{FF2B5EF4-FFF2-40B4-BE49-F238E27FC236}">
                <a16:creationId xmlns:a16="http://schemas.microsoft.com/office/drawing/2014/main" id="{ABDF6F9F-9483-5EF6-68E1-1E6D86952837}"/>
              </a:ext>
            </a:extLst>
          </p:cNvPr>
          <p:cNvPicPr>
            <a:picLocks noChangeAspect="1"/>
          </p:cNvPicPr>
          <p:nvPr/>
        </p:nvPicPr>
        <p:blipFill>
          <a:blip r:embed="rId6" cstate="hqprint">
            <a:extLst>
              <a:ext uri="{28A0092B-C50C-407E-A947-70E740481C1C}">
                <a14:useLocalDpi xmlns:a14="http://schemas.microsoft.com/office/drawing/2010/main"/>
              </a:ext>
            </a:extLst>
          </a:blip>
          <a:srcRect t="-23993"/>
          <a:stretch>
            <a:fillRect/>
          </a:stretch>
        </p:blipFill>
        <p:spPr>
          <a:xfrm>
            <a:off x="4852269" y="3955775"/>
            <a:ext cx="5255128" cy="2189638"/>
          </a:xfrm>
          <a:prstGeom prst="rect">
            <a:avLst/>
          </a:prstGeom>
        </p:spPr>
      </p:pic>
    </p:spTree>
    <p:extLst>
      <p:ext uri="{BB962C8B-B14F-4D97-AF65-F5344CB8AC3E}">
        <p14:creationId xmlns:p14="http://schemas.microsoft.com/office/powerpoint/2010/main" val="36243157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B1218-08A1-E499-1A1F-5DDE143AA0D6}"/>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E6D92EDE-473A-CD55-4014-CC2BF3EF0AB1}"/>
              </a:ext>
            </a:extLst>
          </p:cNvPr>
          <p:cNvSpPr txBox="1"/>
          <p:nvPr/>
        </p:nvSpPr>
        <p:spPr>
          <a:xfrm>
            <a:off x="1325774" y="1440328"/>
            <a:ext cx="4557668" cy="523220"/>
          </a:xfrm>
          <a:prstGeom prst="rect">
            <a:avLst/>
          </a:prstGeom>
          <a:noFill/>
        </p:spPr>
        <p:txBody>
          <a:bodyPr wrap="square" rtlCol="0">
            <a:spAutoFit/>
          </a:bodyPr>
          <a:lstStyle/>
          <a:p>
            <a:r>
              <a:rPr lang="en-US" sz="2800" b="1" dirty="0">
                <a:solidFill>
                  <a:schemeClr val="accent2">
                    <a:lumMod val="10000"/>
                  </a:schemeClr>
                </a:solidFill>
              </a:rPr>
              <a:t>LANDFORM AMENITIES</a:t>
            </a:r>
          </a:p>
        </p:txBody>
      </p:sp>
      <p:sp>
        <p:nvSpPr>
          <p:cNvPr id="2" name="TextBox 1">
            <a:extLst>
              <a:ext uri="{FF2B5EF4-FFF2-40B4-BE49-F238E27FC236}">
                <a16:creationId xmlns:a16="http://schemas.microsoft.com/office/drawing/2014/main" id="{92DAE3B9-7CA3-F6DB-96E7-C1DDAF2FA01C}"/>
              </a:ext>
            </a:extLst>
          </p:cNvPr>
          <p:cNvSpPr txBox="1"/>
          <p:nvPr/>
        </p:nvSpPr>
        <p:spPr>
          <a:xfrm>
            <a:off x="7399527" y="-74039"/>
            <a:ext cx="3933645" cy="923330"/>
          </a:xfrm>
          <a:prstGeom prst="rect">
            <a:avLst/>
          </a:prstGeom>
          <a:noFill/>
        </p:spPr>
        <p:txBody>
          <a:bodyPr wrap="square" rtlCol="0">
            <a:spAutoFit/>
          </a:bodyPr>
          <a:lstStyle/>
          <a:p>
            <a:r>
              <a:rPr lang="en-US" sz="5400" b="1" dirty="0">
                <a:solidFill>
                  <a:schemeClr val="tx2"/>
                </a:solidFill>
              </a:rPr>
              <a:t>GOAL</a:t>
            </a:r>
          </a:p>
        </p:txBody>
      </p:sp>
      <p:sp>
        <p:nvSpPr>
          <p:cNvPr id="3" name="TextBox 2">
            <a:extLst>
              <a:ext uri="{FF2B5EF4-FFF2-40B4-BE49-F238E27FC236}">
                <a16:creationId xmlns:a16="http://schemas.microsoft.com/office/drawing/2014/main" id="{871735A4-359A-3673-95FA-4CBFD699FC55}"/>
              </a:ext>
            </a:extLst>
          </p:cNvPr>
          <p:cNvSpPr txBox="1"/>
          <p:nvPr/>
        </p:nvSpPr>
        <p:spPr>
          <a:xfrm>
            <a:off x="9366350" y="6064898"/>
            <a:ext cx="2364439" cy="923330"/>
          </a:xfrm>
          <a:prstGeom prst="rect">
            <a:avLst/>
          </a:prstGeom>
          <a:noFill/>
        </p:spPr>
        <p:txBody>
          <a:bodyPr wrap="square" rtlCol="0">
            <a:spAutoFit/>
          </a:bodyPr>
          <a:lstStyle/>
          <a:p>
            <a:r>
              <a:rPr lang="en-US" sz="5400" b="1" dirty="0">
                <a:solidFill>
                  <a:schemeClr val="tx2"/>
                </a:solidFill>
              </a:rPr>
              <a:t>DESIGN</a:t>
            </a:r>
          </a:p>
        </p:txBody>
      </p:sp>
      <p:sp>
        <p:nvSpPr>
          <p:cNvPr id="5" name="TextBox 4">
            <a:extLst>
              <a:ext uri="{FF2B5EF4-FFF2-40B4-BE49-F238E27FC236}">
                <a16:creationId xmlns:a16="http://schemas.microsoft.com/office/drawing/2014/main" id="{020646BD-55C5-EBBA-161D-04FEC4609B0B}"/>
              </a:ext>
            </a:extLst>
          </p:cNvPr>
          <p:cNvSpPr txBox="1"/>
          <p:nvPr/>
        </p:nvSpPr>
        <p:spPr>
          <a:xfrm>
            <a:off x="7325979" y="763959"/>
            <a:ext cx="4200239" cy="2062103"/>
          </a:xfrm>
          <a:prstGeom prst="rect">
            <a:avLst/>
          </a:prstGeom>
          <a:noFill/>
        </p:spPr>
        <p:txBody>
          <a:bodyPr wrap="square" rtlCol="0">
            <a:spAutoFit/>
          </a:bodyPr>
          <a:lstStyle/>
          <a:p>
            <a:pPr marL="285750" indent="-285750">
              <a:buFont typeface="Arial" panose="020B0604020202020204" pitchFamily="34" charset="0"/>
              <a:buChar char="•"/>
            </a:pPr>
            <a:r>
              <a:rPr lang="en-US" sz="1600" b="1" dirty="0">
                <a:solidFill>
                  <a:schemeClr val="accent2">
                    <a:lumMod val="10000"/>
                  </a:schemeClr>
                </a:solidFill>
                <a:highlight>
                  <a:srgbClr val="C0C0C0"/>
                </a:highlight>
              </a:rPr>
              <a:t>Integrate</a:t>
            </a:r>
            <a:r>
              <a:rPr lang="en-US" sz="1600" dirty="0">
                <a:solidFill>
                  <a:schemeClr val="accent2">
                    <a:lumMod val="10000"/>
                  </a:schemeClr>
                </a:solidFill>
                <a:highlight>
                  <a:srgbClr val="C0C0C0"/>
                </a:highlight>
              </a:rPr>
              <a:t> Fairlawn character into the site</a:t>
            </a:r>
            <a:r>
              <a:rPr lang="en-US" sz="1600" b="1" dirty="0">
                <a:solidFill>
                  <a:schemeClr val="accent2">
                    <a:lumMod val="10000"/>
                  </a:schemeClr>
                </a:solidFill>
                <a:highlight>
                  <a:srgbClr val="C0C0C0"/>
                </a:highlight>
              </a:rPr>
              <a:t> </a:t>
            </a:r>
          </a:p>
          <a:p>
            <a:pPr marL="285750" indent="-285750">
              <a:buFont typeface="Arial" panose="020B0604020202020204" pitchFamily="34" charset="0"/>
              <a:buChar char="•"/>
            </a:pPr>
            <a:r>
              <a:rPr lang="en-US" sz="1600" b="1" dirty="0">
                <a:solidFill>
                  <a:schemeClr val="accent2">
                    <a:lumMod val="10000"/>
                  </a:schemeClr>
                </a:solidFill>
              </a:rPr>
              <a:t>Integrate</a:t>
            </a:r>
            <a:r>
              <a:rPr lang="en-US" sz="1600" dirty="0">
                <a:solidFill>
                  <a:schemeClr val="accent2">
                    <a:lumMod val="10000"/>
                  </a:schemeClr>
                </a:solidFill>
              </a:rPr>
              <a:t> the region and site’s history– </a:t>
            </a:r>
            <a:r>
              <a:rPr lang="en-US" sz="1600" b="1" dirty="0">
                <a:solidFill>
                  <a:schemeClr val="accent2">
                    <a:lumMod val="10000"/>
                  </a:schemeClr>
                </a:solidFill>
              </a:rPr>
              <a:t>glaciers, golf, natural resources </a:t>
            </a:r>
          </a:p>
          <a:p>
            <a:pPr marL="285750" indent="-285750">
              <a:buFont typeface="Arial" panose="020B0604020202020204" pitchFamily="34" charset="0"/>
              <a:buChar char="•"/>
            </a:pPr>
            <a:r>
              <a:rPr lang="en-US" sz="1600" b="1" dirty="0">
                <a:solidFill>
                  <a:schemeClr val="accent2">
                    <a:lumMod val="10000"/>
                  </a:schemeClr>
                </a:solidFill>
              </a:rPr>
              <a:t>Regionally significant and distinct </a:t>
            </a:r>
            <a:r>
              <a:rPr lang="en-US" sz="1600" dirty="0">
                <a:solidFill>
                  <a:schemeClr val="accent2">
                    <a:lumMod val="10000"/>
                  </a:schemeClr>
                </a:solidFill>
              </a:rPr>
              <a:t>passive recreation </a:t>
            </a:r>
          </a:p>
          <a:p>
            <a:pPr marL="285750" indent="-285750">
              <a:buFont typeface="Arial" panose="020B0604020202020204" pitchFamily="34" charset="0"/>
              <a:buChar char="•"/>
            </a:pPr>
            <a:r>
              <a:rPr lang="en-US" sz="1600" dirty="0">
                <a:solidFill>
                  <a:schemeClr val="accent2">
                    <a:lumMod val="10000"/>
                  </a:schemeClr>
                </a:solidFill>
              </a:rPr>
              <a:t>Strengthen </a:t>
            </a:r>
            <a:r>
              <a:rPr lang="en-US" sz="1600" b="1" dirty="0">
                <a:solidFill>
                  <a:schemeClr val="accent2">
                    <a:lumMod val="10000"/>
                  </a:schemeClr>
                </a:solidFill>
              </a:rPr>
              <a:t>regional trail &amp; waterway </a:t>
            </a:r>
            <a:r>
              <a:rPr lang="en-US" sz="1600" dirty="0">
                <a:solidFill>
                  <a:schemeClr val="accent2">
                    <a:lumMod val="10000"/>
                  </a:schemeClr>
                </a:solidFill>
              </a:rPr>
              <a:t>connections</a:t>
            </a:r>
          </a:p>
          <a:p>
            <a:pPr marL="285750" indent="-285750">
              <a:buFont typeface="Arial" panose="020B0604020202020204" pitchFamily="34" charset="0"/>
              <a:buChar char="•"/>
            </a:pPr>
            <a:r>
              <a:rPr lang="en-US" sz="1600" dirty="0">
                <a:solidFill>
                  <a:schemeClr val="accent2">
                    <a:lumMod val="10000"/>
                  </a:schemeClr>
                </a:solidFill>
              </a:rPr>
              <a:t>Add </a:t>
            </a:r>
            <a:r>
              <a:rPr lang="en-US" sz="1600" b="1" dirty="0">
                <a:solidFill>
                  <a:schemeClr val="accent2">
                    <a:lumMod val="10000"/>
                  </a:schemeClr>
                </a:solidFill>
              </a:rPr>
              <a:t>ecotourism</a:t>
            </a:r>
            <a:r>
              <a:rPr lang="en-US" sz="1600" dirty="0">
                <a:solidFill>
                  <a:schemeClr val="accent2">
                    <a:lumMod val="10000"/>
                  </a:schemeClr>
                </a:solidFill>
              </a:rPr>
              <a:t> opportunities </a:t>
            </a:r>
          </a:p>
        </p:txBody>
      </p:sp>
      <p:sp>
        <p:nvSpPr>
          <p:cNvPr id="10" name="TextBox 9">
            <a:extLst>
              <a:ext uri="{FF2B5EF4-FFF2-40B4-BE49-F238E27FC236}">
                <a16:creationId xmlns:a16="http://schemas.microsoft.com/office/drawing/2014/main" id="{16ABFE83-AF1F-7790-4855-1B4557DC6285}"/>
              </a:ext>
            </a:extLst>
          </p:cNvPr>
          <p:cNvSpPr txBox="1"/>
          <p:nvPr/>
        </p:nvSpPr>
        <p:spPr>
          <a:xfrm>
            <a:off x="1284528" y="1902732"/>
            <a:ext cx="3581494"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tx2">
                    <a:lumMod val="90000"/>
                    <a:lumOff val="10000"/>
                  </a:schemeClr>
                </a:solidFill>
              </a:rPr>
              <a:t>Bird blinds/wildlife viewing</a:t>
            </a:r>
          </a:p>
          <a:p>
            <a:pPr marL="285750" indent="-285750">
              <a:buFont typeface="Arial" panose="020B0604020202020204" pitchFamily="34" charset="0"/>
              <a:buChar char="•"/>
            </a:pPr>
            <a:r>
              <a:rPr lang="en-US" sz="1600" dirty="0">
                <a:solidFill>
                  <a:schemeClr val="tx2">
                    <a:lumMod val="90000"/>
                    <a:lumOff val="10000"/>
                  </a:schemeClr>
                </a:solidFill>
              </a:rPr>
              <a:t>Integration with revitalized Bicentennial Park</a:t>
            </a:r>
          </a:p>
        </p:txBody>
      </p:sp>
      <p:sp>
        <p:nvSpPr>
          <p:cNvPr id="11" name="TextBox 10">
            <a:extLst>
              <a:ext uri="{FF2B5EF4-FFF2-40B4-BE49-F238E27FC236}">
                <a16:creationId xmlns:a16="http://schemas.microsoft.com/office/drawing/2014/main" id="{8900E38B-44D9-EB22-ACFF-7DF50996DA60}"/>
              </a:ext>
            </a:extLst>
          </p:cNvPr>
          <p:cNvSpPr txBox="1"/>
          <p:nvPr/>
        </p:nvSpPr>
        <p:spPr>
          <a:xfrm>
            <a:off x="303371" y="6228293"/>
            <a:ext cx="1595565" cy="369332"/>
          </a:xfrm>
          <a:prstGeom prst="rect">
            <a:avLst/>
          </a:prstGeom>
          <a:noFill/>
        </p:spPr>
        <p:txBody>
          <a:bodyPr wrap="none" rtlCol="0">
            <a:spAutoFit/>
          </a:bodyPr>
          <a:lstStyle/>
          <a:p>
            <a:r>
              <a:rPr lang="en-US" dirty="0"/>
              <a:t>Trellis overlook</a:t>
            </a:r>
          </a:p>
        </p:txBody>
      </p:sp>
      <p:sp>
        <p:nvSpPr>
          <p:cNvPr id="14" name="TextBox 13">
            <a:extLst>
              <a:ext uri="{FF2B5EF4-FFF2-40B4-BE49-F238E27FC236}">
                <a16:creationId xmlns:a16="http://schemas.microsoft.com/office/drawing/2014/main" id="{AD85EC55-155A-5A28-C82F-793B920E841B}"/>
              </a:ext>
            </a:extLst>
          </p:cNvPr>
          <p:cNvSpPr txBox="1"/>
          <p:nvPr/>
        </p:nvSpPr>
        <p:spPr>
          <a:xfrm>
            <a:off x="8125744" y="5858961"/>
            <a:ext cx="1191184" cy="369332"/>
          </a:xfrm>
          <a:prstGeom prst="rect">
            <a:avLst/>
          </a:prstGeom>
          <a:noFill/>
        </p:spPr>
        <p:txBody>
          <a:bodyPr wrap="square" rtlCol="0">
            <a:spAutoFit/>
          </a:bodyPr>
          <a:lstStyle/>
          <a:p>
            <a:pPr algn="ctr"/>
            <a:r>
              <a:rPr lang="en-US" dirty="0"/>
              <a:t>Benches</a:t>
            </a:r>
          </a:p>
        </p:txBody>
      </p:sp>
      <p:pic>
        <p:nvPicPr>
          <p:cNvPr id="7" name="Picture 6">
            <a:extLst>
              <a:ext uri="{FF2B5EF4-FFF2-40B4-BE49-F238E27FC236}">
                <a16:creationId xmlns:a16="http://schemas.microsoft.com/office/drawing/2014/main" id="{F9CA7840-D47F-DB4F-3161-B6D64E0E4459}"/>
              </a:ext>
            </a:extLst>
          </p:cNvPr>
          <p:cNvPicPr>
            <a:picLocks noChangeAspect="1"/>
          </p:cNvPicPr>
          <p:nvPr/>
        </p:nvPicPr>
        <p:blipFill>
          <a:blip r:embed="rId3"/>
          <a:stretch>
            <a:fillRect/>
          </a:stretch>
        </p:blipFill>
        <p:spPr>
          <a:xfrm>
            <a:off x="4633603" y="4543196"/>
            <a:ext cx="3591426" cy="2219635"/>
          </a:xfrm>
          <a:prstGeom prst="rect">
            <a:avLst/>
          </a:prstGeom>
        </p:spPr>
      </p:pic>
      <p:pic>
        <p:nvPicPr>
          <p:cNvPr id="12" name="Picture 11" descr="A wooden bench on a deck&#10;&#10;AI-generated content may be incorrect.">
            <a:extLst>
              <a:ext uri="{FF2B5EF4-FFF2-40B4-BE49-F238E27FC236}">
                <a16:creationId xmlns:a16="http://schemas.microsoft.com/office/drawing/2014/main" id="{71EBBB98-9AF4-3D84-6641-E8A459F0608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23874" y="3226171"/>
            <a:ext cx="3510386" cy="2632790"/>
          </a:xfrm>
          <a:prstGeom prst="rect">
            <a:avLst/>
          </a:prstGeom>
        </p:spPr>
      </p:pic>
      <p:pic>
        <p:nvPicPr>
          <p:cNvPr id="15" name="Picture 14" descr="Long wooden benches in front of a building&#10;&#10;AI-generated content may be incorrect.">
            <a:extLst>
              <a:ext uri="{FF2B5EF4-FFF2-40B4-BE49-F238E27FC236}">
                <a16:creationId xmlns:a16="http://schemas.microsoft.com/office/drawing/2014/main" id="{833A9D39-CA05-E4FD-9198-C601D7DFB717}"/>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5450185" y="2826062"/>
            <a:ext cx="2781688" cy="1593425"/>
          </a:xfrm>
          <a:prstGeom prst="rect">
            <a:avLst/>
          </a:prstGeom>
        </p:spPr>
      </p:pic>
      <p:pic>
        <p:nvPicPr>
          <p:cNvPr id="6" name="Picture 5">
            <a:extLst>
              <a:ext uri="{FF2B5EF4-FFF2-40B4-BE49-F238E27FC236}">
                <a16:creationId xmlns:a16="http://schemas.microsoft.com/office/drawing/2014/main" id="{A6080D6A-2FD4-B631-93B9-7E05BF7D2FBD}"/>
              </a:ext>
            </a:extLst>
          </p:cNvPr>
          <p:cNvPicPr>
            <a:picLocks noChangeAspect="1"/>
          </p:cNvPicPr>
          <p:nvPr/>
        </p:nvPicPr>
        <p:blipFill>
          <a:blip r:embed="rId6"/>
          <a:stretch>
            <a:fillRect/>
          </a:stretch>
        </p:blipFill>
        <p:spPr>
          <a:xfrm>
            <a:off x="357740" y="2826062"/>
            <a:ext cx="3952669" cy="3402231"/>
          </a:xfrm>
          <a:prstGeom prst="rect">
            <a:avLst/>
          </a:prstGeom>
        </p:spPr>
      </p:pic>
    </p:spTree>
    <p:extLst>
      <p:ext uri="{BB962C8B-B14F-4D97-AF65-F5344CB8AC3E}">
        <p14:creationId xmlns:p14="http://schemas.microsoft.com/office/powerpoint/2010/main" val="24791938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8E2A3-78F6-9F6A-E08F-2B5BB2B20392}"/>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8867FDC5-FA43-1626-5A8F-ADE7DE93A6D1}"/>
              </a:ext>
            </a:extLst>
          </p:cNvPr>
          <p:cNvSpPr txBox="1"/>
          <p:nvPr/>
        </p:nvSpPr>
        <p:spPr>
          <a:xfrm>
            <a:off x="1325774" y="1440328"/>
            <a:ext cx="4557668" cy="523220"/>
          </a:xfrm>
          <a:prstGeom prst="rect">
            <a:avLst/>
          </a:prstGeom>
          <a:noFill/>
        </p:spPr>
        <p:txBody>
          <a:bodyPr wrap="square" rtlCol="0">
            <a:spAutoFit/>
          </a:bodyPr>
          <a:lstStyle/>
          <a:p>
            <a:r>
              <a:rPr lang="en-US" sz="2800" b="1" dirty="0">
                <a:solidFill>
                  <a:schemeClr val="accent2">
                    <a:lumMod val="10000"/>
                  </a:schemeClr>
                </a:solidFill>
              </a:rPr>
              <a:t>LANDFORM AMENITIES</a:t>
            </a:r>
          </a:p>
        </p:txBody>
      </p:sp>
      <p:sp>
        <p:nvSpPr>
          <p:cNvPr id="2" name="TextBox 1">
            <a:extLst>
              <a:ext uri="{FF2B5EF4-FFF2-40B4-BE49-F238E27FC236}">
                <a16:creationId xmlns:a16="http://schemas.microsoft.com/office/drawing/2014/main" id="{8E496120-0B3A-C328-C68A-60EC147E728B}"/>
              </a:ext>
            </a:extLst>
          </p:cNvPr>
          <p:cNvSpPr txBox="1"/>
          <p:nvPr/>
        </p:nvSpPr>
        <p:spPr>
          <a:xfrm>
            <a:off x="7399527" y="-74039"/>
            <a:ext cx="3933645" cy="923330"/>
          </a:xfrm>
          <a:prstGeom prst="rect">
            <a:avLst/>
          </a:prstGeom>
          <a:noFill/>
        </p:spPr>
        <p:txBody>
          <a:bodyPr wrap="square" rtlCol="0">
            <a:spAutoFit/>
          </a:bodyPr>
          <a:lstStyle/>
          <a:p>
            <a:r>
              <a:rPr lang="en-US" sz="5400" b="1" dirty="0">
                <a:solidFill>
                  <a:schemeClr val="tx2"/>
                </a:solidFill>
              </a:rPr>
              <a:t>GOAL</a:t>
            </a:r>
          </a:p>
        </p:txBody>
      </p:sp>
      <p:sp>
        <p:nvSpPr>
          <p:cNvPr id="3" name="TextBox 2">
            <a:extLst>
              <a:ext uri="{FF2B5EF4-FFF2-40B4-BE49-F238E27FC236}">
                <a16:creationId xmlns:a16="http://schemas.microsoft.com/office/drawing/2014/main" id="{A6ECA786-652F-F0E6-58A9-77153FCC0818}"/>
              </a:ext>
            </a:extLst>
          </p:cNvPr>
          <p:cNvSpPr txBox="1"/>
          <p:nvPr/>
        </p:nvSpPr>
        <p:spPr>
          <a:xfrm>
            <a:off x="9366350" y="6064898"/>
            <a:ext cx="2364439" cy="923330"/>
          </a:xfrm>
          <a:prstGeom prst="rect">
            <a:avLst/>
          </a:prstGeom>
          <a:noFill/>
        </p:spPr>
        <p:txBody>
          <a:bodyPr wrap="square" rtlCol="0">
            <a:spAutoFit/>
          </a:bodyPr>
          <a:lstStyle/>
          <a:p>
            <a:r>
              <a:rPr lang="en-US" sz="5400" b="1" dirty="0">
                <a:solidFill>
                  <a:schemeClr val="tx2"/>
                </a:solidFill>
              </a:rPr>
              <a:t>DESIGN</a:t>
            </a:r>
          </a:p>
        </p:txBody>
      </p:sp>
      <p:sp>
        <p:nvSpPr>
          <p:cNvPr id="5" name="TextBox 4">
            <a:extLst>
              <a:ext uri="{FF2B5EF4-FFF2-40B4-BE49-F238E27FC236}">
                <a16:creationId xmlns:a16="http://schemas.microsoft.com/office/drawing/2014/main" id="{6D1A8BCB-9EE9-7256-31CE-BD098D2C1CF6}"/>
              </a:ext>
            </a:extLst>
          </p:cNvPr>
          <p:cNvSpPr txBox="1"/>
          <p:nvPr/>
        </p:nvSpPr>
        <p:spPr>
          <a:xfrm>
            <a:off x="7325979" y="763959"/>
            <a:ext cx="3779273" cy="2308324"/>
          </a:xfrm>
          <a:prstGeom prst="rect">
            <a:avLst/>
          </a:prstGeom>
          <a:noFill/>
        </p:spPr>
        <p:txBody>
          <a:bodyPr wrap="square" rtlCol="0">
            <a:spAutoFit/>
          </a:bodyPr>
          <a:lstStyle/>
          <a:p>
            <a:pPr marL="285750" indent="-285750">
              <a:buFont typeface="Arial" panose="020B0604020202020204" pitchFamily="34" charset="0"/>
              <a:buChar char="•"/>
            </a:pPr>
            <a:r>
              <a:rPr lang="en-US" sz="1600" b="1" dirty="0">
                <a:solidFill>
                  <a:schemeClr val="accent2">
                    <a:lumMod val="10000"/>
                  </a:schemeClr>
                </a:solidFill>
              </a:rPr>
              <a:t>Integrate</a:t>
            </a:r>
            <a:r>
              <a:rPr lang="en-US" sz="1600" dirty="0">
                <a:solidFill>
                  <a:schemeClr val="accent2">
                    <a:lumMod val="10000"/>
                  </a:schemeClr>
                </a:solidFill>
              </a:rPr>
              <a:t> Fairlawn character into the site</a:t>
            </a:r>
            <a:r>
              <a:rPr lang="en-US" sz="1600" b="1" dirty="0">
                <a:solidFill>
                  <a:schemeClr val="accent2">
                    <a:lumMod val="10000"/>
                  </a:schemeClr>
                </a:solidFill>
              </a:rPr>
              <a:t> </a:t>
            </a:r>
          </a:p>
          <a:p>
            <a:pPr marL="285750" indent="-285750">
              <a:buFont typeface="Arial" panose="020B0604020202020204" pitchFamily="34" charset="0"/>
              <a:buChar char="•"/>
            </a:pPr>
            <a:r>
              <a:rPr lang="en-US" sz="1600" b="1" dirty="0">
                <a:solidFill>
                  <a:schemeClr val="accent2">
                    <a:lumMod val="10000"/>
                  </a:schemeClr>
                </a:solidFill>
                <a:highlight>
                  <a:srgbClr val="C0C0C0"/>
                </a:highlight>
              </a:rPr>
              <a:t>Integrate</a:t>
            </a:r>
            <a:r>
              <a:rPr lang="en-US" sz="1600" dirty="0">
                <a:solidFill>
                  <a:schemeClr val="accent2">
                    <a:lumMod val="10000"/>
                  </a:schemeClr>
                </a:solidFill>
                <a:highlight>
                  <a:srgbClr val="C0C0C0"/>
                </a:highlight>
              </a:rPr>
              <a:t> the region and site’s history– </a:t>
            </a:r>
            <a:r>
              <a:rPr lang="en-US" sz="1600" b="1" dirty="0">
                <a:solidFill>
                  <a:schemeClr val="accent2">
                    <a:lumMod val="10000"/>
                  </a:schemeClr>
                </a:solidFill>
                <a:highlight>
                  <a:srgbClr val="C0C0C0"/>
                </a:highlight>
              </a:rPr>
              <a:t>glaciers, golf, natural resources </a:t>
            </a:r>
          </a:p>
          <a:p>
            <a:pPr marL="285750" indent="-285750">
              <a:buFont typeface="Arial" panose="020B0604020202020204" pitchFamily="34" charset="0"/>
              <a:buChar char="•"/>
            </a:pPr>
            <a:r>
              <a:rPr lang="en-US" sz="1600" b="1" dirty="0">
                <a:solidFill>
                  <a:schemeClr val="accent2">
                    <a:lumMod val="10000"/>
                  </a:schemeClr>
                </a:solidFill>
              </a:rPr>
              <a:t>Regionally significant and distinct </a:t>
            </a:r>
            <a:r>
              <a:rPr lang="en-US" sz="1600" dirty="0">
                <a:solidFill>
                  <a:schemeClr val="accent2">
                    <a:lumMod val="10000"/>
                  </a:schemeClr>
                </a:solidFill>
              </a:rPr>
              <a:t>passive recreation </a:t>
            </a:r>
          </a:p>
          <a:p>
            <a:pPr marL="285750" indent="-285750">
              <a:buFont typeface="Arial" panose="020B0604020202020204" pitchFamily="34" charset="0"/>
              <a:buChar char="•"/>
            </a:pPr>
            <a:r>
              <a:rPr lang="en-US" sz="1600" dirty="0">
                <a:solidFill>
                  <a:schemeClr val="accent2">
                    <a:lumMod val="10000"/>
                  </a:schemeClr>
                </a:solidFill>
              </a:rPr>
              <a:t>Strengthen </a:t>
            </a:r>
            <a:r>
              <a:rPr lang="en-US" sz="1600" b="1" dirty="0">
                <a:solidFill>
                  <a:schemeClr val="accent2">
                    <a:lumMod val="10000"/>
                  </a:schemeClr>
                </a:solidFill>
              </a:rPr>
              <a:t>regional trail &amp; waterway </a:t>
            </a:r>
            <a:r>
              <a:rPr lang="en-US" sz="1600" dirty="0">
                <a:solidFill>
                  <a:schemeClr val="accent2">
                    <a:lumMod val="10000"/>
                  </a:schemeClr>
                </a:solidFill>
              </a:rPr>
              <a:t>connections</a:t>
            </a:r>
          </a:p>
          <a:p>
            <a:pPr marL="285750" indent="-285750">
              <a:buFont typeface="Arial" panose="020B0604020202020204" pitchFamily="34" charset="0"/>
              <a:buChar char="•"/>
            </a:pPr>
            <a:r>
              <a:rPr lang="en-US" sz="1600" dirty="0">
                <a:solidFill>
                  <a:schemeClr val="accent2">
                    <a:lumMod val="10000"/>
                  </a:schemeClr>
                </a:solidFill>
              </a:rPr>
              <a:t>Add </a:t>
            </a:r>
            <a:r>
              <a:rPr lang="en-US" sz="1600" b="1" dirty="0">
                <a:solidFill>
                  <a:schemeClr val="accent2">
                    <a:lumMod val="10000"/>
                  </a:schemeClr>
                </a:solidFill>
              </a:rPr>
              <a:t>ecotourism</a:t>
            </a:r>
            <a:r>
              <a:rPr lang="en-US" sz="1600" dirty="0">
                <a:solidFill>
                  <a:schemeClr val="accent2">
                    <a:lumMod val="10000"/>
                  </a:schemeClr>
                </a:solidFill>
              </a:rPr>
              <a:t> opportunities </a:t>
            </a:r>
          </a:p>
        </p:txBody>
      </p:sp>
      <p:pic>
        <p:nvPicPr>
          <p:cNvPr id="8194" name="Picture 2" descr="Golf Course Designer - Cypress Run Golf Club">
            <a:extLst>
              <a:ext uri="{FF2B5EF4-FFF2-40B4-BE49-F238E27FC236}">
                <a16:creationId xmlns:a16="http://schemas.microsoft.com/office/drawing/2014/main" id="{A6ED1DC3-B4E3-B9ED-D60B-611969C3D4F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05106" y="4750243"/>
            <a:ext cx="3504822" cy="196809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B95544EC-20C9-FC59-3207-5ABDC0F42482}"/>
              </a:ext>
            </a:extLst>
          </p:cNvPr>
          <p:cNvGrpSpPr/>
          <p:nvPr/>
        </p:nvGrpSpPr>
        <p:grpSpPr>
          <a:xfrm>
            <a:off x="230325" y="2511611"/>
            <a:ext cx="4068597" cy="4206724"/>
            <a:chOff x="0" y="0"/>
            <a:chExt cx="6255385" cy="6180455"/>
          </a:xfrm>
        </p:grpSpPr>
        <p:pic>
          <p:nvPicPr>
            <p:cNvPr id="8" name="Picture 7">
              <a:extLst>
                <a:ext uri="{FF2B5EF4-FFF2-40B4-BE49-F238E27FC236}">
                  <a16:creationId xmlns:a16="http://schemas.microsoft.com/office/drawing/2014/main" id="{1BBF63F5-752A-CFAB-68AB-8CFC5524698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6255385" cy="6180455"/>
            </a:xfrm>
            <a:prstGeom prst="rect">
              <a:avLst/>
            </a:prstGeom>
          </p:spPr>
        </p:pic>
        <p:sp>
          <p:nvSpPr>
            <p:cNvPr id="10" name="Text Box 2">
              <a:extLst>
                <a:ext uri="{FF2B5EF4-FFF2-40B4-BE49-F238E27FC236}">
                  <a16:creationId xmlns:a16="http://schemas.microsoft.com/office/drawing/2014/main" id="{C39FA881-0CEC-E86D-FFE6-C1A413011846}"/>
                </a:ext>
              </a:extLst>
            </p:cNvPr>
            <p:cNvSpPr txBox="1">
              <a:spLocks noChangeArrowheads="1"/>
            </p:cNvSpPr>
            <p:nvPr/>
          </p:nvSpPr>
          <p:spPr bwMode="auto">
            <a:xfrm>
              <a:off x="4478867" y="313267"/>
              <a:ext cx="1284816" cy="10668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nSpc>
                  <a:spcPct val="115000"/>
                </a:lnSpc>
                <a:spcAft>
                  <a:spcPts val="800"/>
                </a:spcAft>
                <a:buNone/>
              </a:pPr>
              <a:r>
                <a:rPr lang="en-US" sz="1200">
                  <a:solidFill>
                    <a:srgbClr val="000000"/>
                  </a:solidFill>
                  <a:effectLst/>
                  <a:latin typeface="Perpetua" panose="02020502060401020303" pitchFamily="18" charset="0"/>
                  <a:ea typeface="Perpetua" panose="02020502060401020303" pitchFamily="18" charset="0"/>
                  <a:cs typeface="Times New Roman" panose="02020603050405020304" pitchFamily="18" charset="0"/>
                </a:rPr>
                <a:t>1970 aerial</a:t>
              </a:r>
            </a:p>
          </p:txBody>
        </p:sp>
      </p:grpSp>
      <p:pic>
        <p:nvPicPr>
          <p:cNvPr id="12" name="Picture 11">
            <a:extLst>
              <a:ext uri="{FF2B5EF4-FFF2-40B4-BE49-F238E27FC236}">
                <a16:creationId xmlns:a16="http://schemas.microsoft.com/office/drawing/2014/main" id="{2115F8F1-E1F7-8C34-F815-925B8269F8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80193" y="4096807"/>
            <a:ext cx="3576422" cy="1968091"/>
          </a:xfrm>
          <a:prstGeom prst="rect">
            <a:avLst/>
          </a:prstGeom>
        </p:spPr>
      </p:pic>
      <p:pic>
        <p:nvPicPr>
          <p:cNvPr id="4" name="Picture 3" descr="A screenshot of a video game&#10;&#10;AI-generated content may be incorrect.">
            <a:extLst>
              <a:ext uri="{FF2B5EF4-FFF2-40B4-BE49-F238E27FC236}">
                <a16:creationId xmlns:a16="http://schemas.microsoft.com/office/drawing/2014/main" id="{D125D2D5-0D91-C6ED-A7AA-D3E2C83019D0}"/>
              </a:ext>
            </a:extLst>
          </p:cNvPr>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a:xfrm>
            <a:off x="4425941" y="1877703"/>
            <a:ext cx="2773018" cy="2826038"/>
          </a:xfrm>
          <a:prstGeom prst="rect">
            <a:avLst/>
          </a:prstGeom>
        </p:spPr>
      </p:pic>
    </p:spTree>
    <p:extLst>
      <p:ext uri="{BB962C8B-B14F-4D97-AF65-F5344CB8AC3E}">
        <p14:creationId xmlns:p14="http://schemas.microsoft.com/office/powerpoint/2010/main" val="27079187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09D77-4D99-2E93-2ECB-C135C5A8200C}"/>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655A1F88-81B0-8C3F-EF77-767BF2F497E8}"/>
              </a:ext>
            </a:extLst>
          </p:cNvPr>
          <p:cNvSpPr txBox="1"/>
          <p:nvPr/>
        </p:nvSpPr>
        <p:spPr>
          <a:xfrm>
            <a:off x="1325774" y="1440328"/>
            <a:ext cx="4557668" cy="523220"/>
          </a:xfrm>
          <a:prstGeom prst="rect">
            <a:avLst/>
          </a:prstGeom>
          <a:noFill/>
        </p:spPr>
        <p:txBody>
          <a:bodyPr wrap="square" rtlCol="0">
            <a:spAutoFit/>
          </a:bodyPr>
          <a:lstStyle/>
          <a:p>
            <a:r>
              <a:rPr lang="en-US" sz="2800" b="1" dirty="0">
                <a:solidFill>
                  <a:schemeClr val="accent2">
                    <a:lumMod val="10000"/>
                  </a:schemeClr>
                </a:solidFill>
              </a:rPr>
              <a:t>LANDFORM AMENITIES</a:t>
            </a:r>
          </a:p>
        </p:txBody>
      </p:sp>
      <p:sp>
        <p:nvSpPr>
          <p:cNvPr id="2" name="TextBox 1">
            <a:extLst>
              <a:ext uri="{FF2B5EF4-FFF2-40B4-BE49-F238E27FC236}">
                <a16:creationId xmlns:a16="http://schemas.microsoft.com/office/drawing/2014/main" id="{F96B6DF3-0AFE-6F2B-4E9E-903735267DE7}"/>
              </a:ext>
            </a:extLst>
          </p:cNvPr>
          <p:cNvSpPr txBox="1"/>
          <p:nvPr/>
        </p:nvSpPr>
        <p:spPr>
          <a:xfrm>
            <a:off x="7399527" y="-74039"/>
            <a:ext cx="3933645" cy="923330"/>
          </a:xfrm>
          <a:prstGeom prst="rect">
            <a:avLst/>
          </a:prstGeom>
          <a:noFill/>
        </p:spPr>
        <p:txBody>
          <a:bodyPr wrap="square" rtlCol="0">
            <a:spAutoFit/>
          </a:bodyPr>
          <a:lstStyle/>
          <a:p>
            <a:r>
              <a:rPr lang="en-US" sz="5400" b="1" dirty="0">
                <a:solidFill>
                  <a:schemeClr val="tx2"/>
                </a:solidFill>
              </a:rPr>
              <a:t>GOAL</a:t>
            </a:r>
          </a:p>
        </p:txBody>
      </p:sp>
      <p:sp>
        <p:nvSpPr>
          <p:cNvPr id="3" name="TextBox 2">
            <a:extLst>
              <a:ext uri="{FF2B5EF4-FFF2-40B4-BE49-F238E27FC236}">
                <a16:creationId xmlns:a16="http://schemas.microsoft.com/office/drawing/2014/main" id="{38ED0862-37DB-CFED-8911-A8C9232A9989}"/>
              </a:ext>
            </a:extLst>
          </p:cNvPr>
          <p:cNvSpPr txBox="1"/>
          <p:nvPr/>
        </p:nvSpPr>
        <p:spPr>
          <a:xfrm>
            <a:off x="9366350" y="6064898"/>
            <a:ext cx="2364439" cy="923330"/>
          </a:xfrm>
          <a:prstGeom prst="rect">
            <a:avLst/>
          </a:prstGeom>
          <a:noFill/>
        </p:spPr>
        <p:txBody>
          <a:bodyPr wrap="square" rtlCol="0">
            <a:spAutoFit/>
          </a:bodyPr>
          <a:lstStyle/>
          <a:p>
            <a:r>
              <a:rPr lang="en-US" sz="5400" b="1" dirty="0">
                <a:solidFill>
                  <a:schemeClr val="tx2"/>
                </a:solidFill>
              </a:rPr>
              <a:t>DESIGN</a:t>
            </a:r>
          </a:p>
        </p:txBody>
      </p:sp>
      <p:sp>
        <p:nvSpPr>
          <p:cNvPr id="5" name="TextBox 4">
            <a:extLst>
              <a:ext uri="{FF2B5EF4-FFF2-40B4-BE49-F238E27FC236}">
                <a16:creationId xmlns:a16="http://schemas.microsoft.com/office/drawing/2014/main" id="{0EAE9682-7B04-7DD9-025F-4049B70B4D64}"/>
              </a:ext>
            </a:extLst>
          </p:cNvPr>
          <p:cNvSpPr txBox="1"/>
          <p:nvPr/>
        </p:nvSpPr>
        <p:spPr>
          <a:xfrm>
            <a:off x="7325979" y="763959"/>
            <a:ext cx="3779273" cy="2308324"/>
          </a:xfrm>
          <a:prstGeom prst="rect">
            <a:avLst/>
          </a:prstGeom>
          <a:noFill/>
        </p:spPr>
        <p:txBody>
          <a:bodyPr wrap="square" rtlCol="0">
            <a:spAutoFit/>
          </a:bodyPr>
          <a:lstStyle/>
          <a:p>
            <a:pPr marL="285750" indent="-285750">
              <a:buFont typeface="Arial" panose="020B0604020202020204" pitchFamily="34" charset="0"/>
              <a:buChar char="•"/>
            </a:pPr>
            <a:r>
              <a:rPr lang="en-US" sz="1600" b="1" dirty="0">
                <a:solidFill>
                  <a:schemeClr val="accent2">
                    <a:lumMod val="10000"/>
                  </a:schemeClr>
                </a:solidFill>
              </a:rPr>
              <a:t>Integrate</a:t>
            </a:r>
            <a:r>
              <a:rPr lang="en-US" sz="1600" dirty="0">
                <a:solidFill>
                  <a:schemeClr val="accent2">
                    <a:lumMod val="10000"/>
                  </a:schemeClr>
                </a:solidFill>
              </a:rPr>
              <a:t> Fairlawn character into the site</a:t>
            </a:r>
            <a:r>
              <a:rPr lang="en-US" sz="1600" b="1" dirty="0">
                <a:solidFill>
                  <a:schemeClr val="accent2">
                    <a:lumMod val="10000"/>
                  </a:schemeClr>
                </a:solidFill>
              </a:rPr>
              <a:t> </a:t>
            </a:r>
          </a:p>
          <a:p>
            <a:pPr marL="285750" indent="-285750">
              <a:buFont typeface="Arial" panose="020B0604020202020204" pitchFamily="34" charset="0"/>
              <a:buChar char="•"/>
            </a:pPr>
            <a:r>
              <a:rPr lang="en-US" sz="1600" b="1" dirty="0">
                <a:solidFill>
                  <a:schemeClr val="accent2">
                    <a:lumMod val="10000"/>
                  </a:schemeClr>
                </a:solidFill>
              </a:rPr>
              <a:t>Integrate</a:t>
            </a:r>
            <a:r>
              <a:rPr lang="en-US" sz="1600" dirty="0">
                <a:solidFill>
                  <a:schemeClr val="accent2">
                    <a:lumMod val="10000"/>
                  </a:schemeClr>
                </a:solidFill>
              </a:rPr>
              <a:t> the region and site’s history– </a:t>
            </a:r>
            <a:r>
              <a:rPr lang="en-US" sz="1600" b="1" dirty="0">
                <a:solidFill>
                  <a:schemeClr val="accent2">
                    <a:lumMod val="10000"/>
                  </a:schemeClr>
                </a:solidFill>
              </a:rPr>
              <a:t>glaciers, golf, natural resources </a:t>
            </a:r>
          </a:p>
          <a:p>
            <a:pPr marL="285750" indent="-285750">
              <a:buFont typeface="Arial" panose="020B0604020202020204" pitchFamily="34" charset="0"/>
              <a:buChar char="•"/>
            </a:pPr>
            <a:r>
              <a:rPr lang="en-US" sz="1600" b="1" dirty="0">
                <a:solidFill>
                  <a:schemeClr val="accent2">
                    <a:lumMod val="10000"/>
                  </a:schemeClr>
                </a:solidFill>
              </a:rPr>
              <a:t>Regionally significant and distinct </a:t>
            </a:r>
            <a:r>
              <a:rPr lang="en-US" sz="1600" dirty="0">
                <a:solidFill>
                  <a:schemeClr val="accent2">
                    <a:lumMod val="10000"/>
                  </a:schemeClr>
                </a:solidFill>
              </a:rPr>
              <a:t>passive recreation </a:t>
            </a:r>
          </a:p>
          <a:p>
            <a:pPr marL="285750" indent="-285750">
              <a:buFont typeface="Arial" panose="020B0604020202020204" pitchFamily="34" charset="0"/>
              <a:buChar char="•"/>
            </a:pPr>
            <a:r>
              <a:rPr lang="en-US" sz="1600" dirty="0">
                <a:solidFill>
                  <a:schemeClr val="accent2">
                    <a:lumMod val="10000"/>
                  </a:schemeClr>
                </a:solidFill>
                <a:highlight>
                  <a:srgbClr val="C0C0C0"/>
                </a:highlight>
              </a:rPr>
              <a:t>Strengthen </a:t>
            </a:r>
            <a:r>
              <a:rPr lang="en-US" sz="1600" b="1" dirty="0">
                <a:solidFill>
                  <a:schemeClr val="accent2">
                    <a:lumMod val="10000"/>
                  </a:schemeClr>
                </a:solidFill>
                <a:highlight>
                  <a:srgbClr val="C0C0C0"/>
                </a:highlight>
              </a:rPr>
              <a:t>regional trail &amp; waterway </a:t>
            </a:r>
            <a:r>
              <a:rPr lang="en-US" sz="1600" dirty="0">
                <a:solidFill>
                  <a:schemeClr val="accent2">
                    <a:lumMod val="10000"/>
                  </a:schemeClr>
                </a:solidFill>
                <a:highlight>
                  <a:srgbClr val="C0C0C0"/>
                </a:highlight>
              </a:rPr>
              <a:t>connections</a:t>
            </a:r>
          </a:p>
          <a:p>
            <a:pPr marL="285750" indent="-285750">
              <a:buFont typeface="Arial" panose="020B0604020202020204" pitchFamily="34" charset="0"/>
              <a:buChar char="•"/>
            </a:pPr>
            <a:r>
              <a:rPr lang="en-US" sz="1600" dirty="0">
                <a:solidFill>
                  <a:schemeClr val="accent2">
                    <a:lumMod val="10000"/>
                  </a:schemeClr>
                </a:solidFill>
              </a:rPr>
              <a:t>Add </a:t>
            </a:r>
            <a:r>
              <a:rPr lang="en-US" sz="1600" b="1" dirty="0">
                <a:solidFill>
                  <a:schemeClr val="accent2">
                    <a:lumMod val="10000"/>
                  </a:schemeClr>
                </a:solidFill>
              </a:rPr>
              <a:t>ecotourism</a:t>
            </a:r>
            <a:r>
              <a:rPr lang="en-US" sz="1600" dirty="0">
                <a:solidFill>
                  <a:schemeClr val="accent2">
                    <a:lumMod val="10000"/>
                  </a:schemeClr>
                </a:solidFill>
              </a:rPr>
              <a:t> opportunities </a:t>
            </a:r>
          </a:p>
        </p:txBody>
      </p:sp>
      <p:pic>
        <p:nvPicPr>
          <p:cNvPr id="4" name="Picture 3">
            <a:extLst>
              <a:ext uri="{FF2B5EF4-FFF2-40B4-BE49-F238E27FC236}">
                <a16:creationId xmlns:a16="http://schemas.microsoft.com/office/drawing/2014/main" id="{C26F759F-6A16-4173-ABAE-F3DE1B111D91}"/>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128768" y="1909660"/>
            <a:ext cx="5117000" cy="4841788"/>
          </a:xfrm>
          <a:prstGeom prst="rect">
            <a:avLst/>
          </a:prstGeom>
          <a:noFill/>
          <a:ln>
            <a:noFill/>
          </a:ln>
          <a:extLst>
            <a:ext uri="{53640926-AAD7-44D8-BBD7-CCE9431645EC}">
              <a14:shadowObscured xmlns:a14="http://schemas.microsoft.com/office/drawing/2010/main"/>
            </a:ext>
          </a:extLst>
        </p:spPr>
      </p:pic>
      <p:sp>
        <p:nvSpPr>
          <p:cNvPr id="17" name="Callout: Line with Border and Accent Bar 16">
            <a:extLst>
              <a:ext uri="{FF2B5EF4-FFF2-40B4-BE49-F238E27FC236}">
                <a16:creationId xmlns:a16="http://schemas.microsoft.com/office/drawing/2014/main" id="{8F597765-DAD5-4BB7-636D-A09CE7187A90}"/>
              </a:ext>
            </a:extLst>
          </p:cNvPr>
          <p:cNvSpPr/>
          <p:nvPr/>
        </p:nvSpPr>
        <p:spPr>
          <a:xfrm>
            <a:off x="8020816" y="3322416"/>
            <a:ext cx="2691065" cy="938719"/>
          </a:xfrm>
          <a:prstGeom prst="accentBorderCallout1">
            <a:avLst>
              <a:gd name="adj1" fmla="val 18750"/>
              <a:gd name="adj2" fmla="val -8333"/>
              <a:gd name="adj3" fmla="val -100263"/>
              <a:gd name="adj4" fmla="val -106712"/>
            </a:avLst>
          </a:prstGeom>
          <a:solidFill>
            <a:srgbClr val="E5ECEF"/>
          </a:solidFill>
          <a:ln w="57150" cap="flat">
            <a:solidFill>
              <a:srgbClr val="00617F"/>
            </a:solidFill>
            <a:headEnd type="oval"/>
            <a:tailEnd type="oval"/>
          </a:ln>
        </p:spPr>
        <p:style>
          <a:lnRef idx="0">
            <a:scrgbClr r="0" g="0" b="0"/>
          </a:lnRef>
          <a:fillRef idx="0">
            <a:scrgbClr r="0" g="0" b="0"/>
          </a:fillRef>
          <a:effectRef idx="0">
            <a:scrgbClr r="0" g="0" b="0"/>
          </a:effectRef>
          <a:fontRef idx="minor">
            <a:schemeClr val="lt1"/>
          </a:fontRef>
        </p:style>
        <p:txBody>
          <a:bodyPr rtlCol="0" anchor="ctr"/>
          <a:lstStyle/>
          <a:p>
            <a:pPr algn="l"/>
            <a:r>
              <a:rPr lang="en-US" dirty="0">
                <a:solidFill>
                  <a:schemeClr val="tx2"/>
                </a:solidFill>
              </a:rPr>
              <a:t>Future connections to CVNP &amp; Ohio Towpath</a:t>
            </a:r>
          </a:p>
        </p:txBody>
      </p:sp>
      <p:sp>
        <p:nvSpPr>
          <p:cNvPr id="16" name="Callout: Line with Border and Accent Bar 15">
            <a:extLst>
              <a:ext uri="{FF2B5EF4-FFF2-40B4-BE49-F238E27FC236}">
                <a16:creationId xmlns:a16="http://schemas.microsoft.com/office/drawing/2014/main" id="{170398D0-5EC9-DF37-074B-B2E304E0B777}"/>
              </a:ext>
            </a:extLst>
          </p:cNvPr>
          <p:cNvSpPr/>
          <p:nvPr/>
        </p:nvSpPr>
        <p:spPr>
          <a:xfrm>
            <a:off x="8414188" y="4360468"/>
            <a:ext cx="2691065" cy="938719"/>
          </a:xfrm>
          <a:prstGeom prst="accentBorderCallout1">
            <a:avLst>
              <a:gd name="adj1" fmla="val 18750"/>
              <a:gd name="adj2" fmla="val -8333"/>
              <a:gd name="adj3" fmla="val 217599"/>
              <a:gd name="adj4" fmla="val -209474"/>
            </a:avLst>
          </a:prstGeom>
          <a:solidFill>
            <a:srgbClr val="E5ECEF"/>
          </a:solidFill>
          <a:ln w="57150">
            <a:solidFill>
              <a:srgbClr val="00617F"/>
            </a:solidFill>
            <a:headEnd type="oval"/>
            <a:tailEnd type="oval"/>
          </a:ln>
        </p:spPr>
        <p:style>
          <a:lnRef idx="0">
            <a:scrgbClr r="0" g="0" b="0"/>
          </a:lnRef>
          <a:fillRef idx="0">
            <a:scrgbClr r="0" g="0" b="0"/>
          </a:fillRef>
          <a:effectRef idx="0">
            <a:scrgbClr r="0" g="0" b="0"/>
          </a:effectRef>
          <a:fontRef idx="minor">
            <a:schemeClr val="lt1"/>
          </a:fontRef>
        </p:style>
        <p:txBody>
          <a:bodyPr rtlCol="0" anchor="ctr"/>
          <a:lstStyle/>
          <a:p>
            <a:pPr algn="l"/>
            <a:r>
              <a:rPr lang="en-US" dirty="0">
                <a:solidFill>
                  <a:schemeClr val="tx2"/>
                </a:solidFill>
              </a:rPr>
              <a:t>Future connections to the Great American Trail</a:t>
            </a:r>
          </a:p>
          <a:p>
            <a:pPr algn="l"/>
            <a:endParaRPr lang="en-US" dirty="0">
              <a:solidFill>
                <a:schemeClr val="tx2"/>
              </a:solidFill>
            </a:endParaRPr>
          </a:p>
        </p:txBody>
      </p:sp>
      <p:pic>
        <p:nvPicPr>
          <p:cNvPr id="7" name="Picture 6">
            <a:extLst>
              <a:ext uri="{FF2B5EF4-FFF2-40B4-BE49-F238E27FC236}">
                <a16:creationId xmlns:a16="http://schemas.microsoft.com/office/drawing/2014/main" id="{A852D432-CEDF-EA54-EF6F-99298B95D86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45768" y="5549292"/>
            <a:ext cx="4061396" cy="12021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320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17F88-7317-7006-4356-6BDBE264C238}"/>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1601CC57-0FD2-617E-3763-E6157F7C1E71}"/>
              </a:ext>
            </a:extLst>
          </p:cNvPr>
          <p:cNvSpPr txBox="1"/>
          <p:nvPr/>
        </p:nvSpPr>
        <p:spPr>
          <a:xfrm>
            <a:off x="1325774" y="1440328"/>
            <a:ext cx="4557668" cy="523220"/>
          </a:xfrm>
          <a:prstGeom prst="rect">
            <a:avLst/>
          </a:prstGeom>
          <a:noFill/>
        </p:spPr>
        <p:txBody>
          <a:bodyPr wrap="square" rtlCol="0">
            <a:spAutoFit/>
          </a:bodyPr>
          <a:lstStyle/>
          <a:p>
            <a:r>
              <a:rPr lang="en-US" sz="2800" b="1" dirty="0">
                <a:solidFill>
                  <a:schemeClr val="accent2">
                    <a:lumMod val="10000"/>
                  </a:schemeClr>
                </a:solidFill>
              </a:rPr>
              <a:t>LANDFORM AMENITIES</a:t>
            </a:r>
          </a:p>
        </p:txBody>
      </p:sp>
      <p:sp>
        <p:nvSpPr>
          <p:cNvPr id="2" name="TextBox 1">
            <a:extLst>
              <a:ext uri="{FF2B5EF4-FFF2-40B4-BE49-F238E27FC236}">
                <a16:creationId xmlns:a16="http://schemas.microsoft.com/office/drawing/2014/main" id="{A40BB6F8-3D9C-411C-B7BC-9B346A0D3CC4}"/>
              </a:ext>
            </a:extLst>
          </p:cNvPr>
          <p:cNvSpPr txBox="1"/>
          <p:nvPr/>
        </p:nvSpPr>
        <p:spPr>
          <a:xfrm>
            <a:off x="7399527" y="-74039"/>
            <a:ext cx="3933645" cy="923330"/>
          </a:xfrm>
          <a:prstGeom prst="rect">
            <a:avLst/>
          </a:prstGeom>
          <a:noFill/>
        </p:spPr>
        <p:txBody>
          <a:bodyPr wrap="square" rtlCol="0">
            <a:spAutoFit/>
          </a:bodyPr>
          <a:lstStyle/>
          <a:p>
            <a:r>
              <a:rPr lang="en-US" sz="5400" b="1" dirty="0">
                <a:solidFill>
                  <a:schemeClr val="tx2"/>
                </a:solidFill>
              </a:rPr>
              <a:t>GOAL</a:t>
            </a:r>
          </a:p>
        </p:txBody>
      </p:sp>
      <p:sp>
        <p:nvSpPr>
          <p:cNvPr id="3" name="TextBox 2">
            <a:extLst>
              <a:ext uri="{FF2B5EF4-FFF2-40B4-BE49-F238E27FC236}">
                <a16:creationId xmlns:a16="http://schemas.microsoft.com/office/drawing/2014/main" id="{A53D2D61-44D9-C6CD-9903-CE5FF4D6A8CC}"/>
              </a:ext>
            </a:extLst>
          </p:cNvPr>
          <p:cNvSpPr txBox="1"/>
          <p:nvPr/>
        </p:nvSpPr>
        <p:spPr>
          <a:xfrm>
            <a:off x="9366350" y="6064898"/>
            <a:ext cx="2364439" cy="923330"/>
          </a:xfrm>
          <a:prstGeom prst="rect">
            <a:avLst/>
          </a:prstGeom>
          <a:noFill/>
        </p:spPr>
        <p:txBody>
          <a:bodyPr wrap="square" rtlCol="0">
            <a:spAutoFit/>
          </a:bodyPr>
          <a:lstStyle/>
          <a:p>
            <a:r>
              <a:rPr lang="en-US" sz="5400" b="1" dirty="0">
                <a:solidFill>
                  <a:schemeClr val="tx2"/>
                </a:solidFill>
              </a:rPr>
              <a:t>DESIGN</a:t>
            </a:r>
          </a:p>
        </p:txBody>
      </p:sp>
      <p:sp>
        <p:nvSpPr>
          <p:cNvPr id="5" name="TextBox 4">
            <a:extLst>
              <a:ext uri="{FF2B5EF4-FFF2-40B4-BE49-F238E27FC236}">
                <a16:creationId xmlns:a16="http://schemas.microsoft.com/office/drawing/2014/main" id="{4CB5993A-04A2-88A9-5635-65713F504988}"/>
              </a:ext>
            </a:extLst>
          </p:cNvPr>
          <p:cNvSpPr txBox="1"/>
          <p:nvPr/>
        </p:nvSpPr>
        <p:spPr>
          <a:xfrm>
            <a:off x="7325979" y="763959"/>
            <a:ext cx="4404810" cy="2062103"/>
          </a:xfrm>
          <a:prstGeom prst="rect">
            <a:avLst/>
          </a:prstGeom>
          <a:noFill/>
        </p:spPr>
        <p:txBody>
          <a:bodyPr wrap="square" rtlCol="0">
            <a:spAutoFit/>
          </a:bodyPr>
          <a:lstStyle/>
          <a:p>
            <a:pPr marL="285750" indent="-285750">
              <a:buFont typeface="Arial" panose="020B0604020202020204" pitchFamily="34" charset="0"/>
              <a:buChar char="•"/>
            </a:pPr>
            <a:r>
              <a:rPr lang="en-US" sz="1600" b="1" dirty="0">
                <a:solidFill>
                  <a:schemeClr val="accent2">
                    <a:lumMod val="10000"/>
                  </a:schemeClr>
                </a:solidFill>
              </a:rPr>
              <a:t>Integrate</a:t>
            </a:r>
            <a:r>
              <a:rPr lang="en-US" sz="1600" dirty="0">
                <a:solidFill>
                  <a:schemeClr val="accent2">
                    <a:lumMod val="10000"/>
                  </a:schemeClr>
                </a:solidFill>
              </a:rPr>
              <a:t> Fairlawn character into the site</a:t>
            </a:r>
            <a:r>
              <a:rPr lang="en-US" sz="1600" b="1" dirty="0">
                <a:solidFill>
                  <a:schemeClr val="accent2">
                    <a:lumMod val="10000"/>
                  </a:schemeClr>
                </a:solidFill>
              </a:rPr>
              <a:t> </a:t>
            </a:r>
          </a:p>
          <a:p>
            <a:pPr marL="285750" indent="-285750">
              <a:buFont typeface="Arial" panose="020B0604020202020204" pitchFamily="34" charset="0"/>
              <a:buChar char="•"/>
            </a:pPr>
            <a:r>
              <a:rPr lang="en-US" sz="1600" b="1" dirty="0">
                <a:solidFill>
                  <a:schemeClr val="accent2">
                    <a:lumMod val="10000"/>
                  </a:schemeClr>
                </a:solidFill>
              </a:rPr>
              <a:t>Integrate</a:t>
            </a:r>
            <a:r>
              <a:rPr lang="en-US" sz="1600" dirty="0">
                <a:solidFill>
                  <a:schemeClr val="accent2">
                    <a:lumMod val="10000"/>
                  </a:schemeClr>
                </a:solidFill>
              </a:rPr>
              <a:t> the region and site’s history– </a:t>
            </a:r>
            <a:r>
              <a:rPr lang="en-US" sz="1600" b="1" dirty="0">
                <a:solidFill>
                  <a:schemeClr val="accent2">
                    <a:lumMod val="10000"/>
                  </a:schemeClr>
                </a:solidFill>
              </a:rPr>
              <a:t>glaciers, golf, natural resources </a:t>
            </a:r>
          </a:p>
          <a:p>
            <a:pPr marL="285750" indent="-285750">
              <a:buFont typeface="Arial" panose="020B0604020202020204" pitchFamily="34" charset="0"/>
              <a:buChar char="•"/>
            </a:pPr>
            <a:r>
              <a:rPr lang="en-US" sz="1600" b="1" dirty="0">
                <a:solidFill>
                  <a:schemeClr val="accent2">
                    <a:lumMod val="10000"/>
                  </a:schemeClr>
                </a:solidFill>
                <a:highlight>
                  <a:srgbClr val="C0C0C0"/>
                </a:highlight>
              </a:rPr>
              <a:t>Regionally significant and distinct </a:t>
            </a:r>
            <a:r>
              <a:rPr lang="en-US" sz="1600" dirty="0">
                <a:solidFill>
                  <a:schemeClr val="accent2">
                    <a:lumMod val="10000"/>
                  </a:schemeClr>
                </a:solidFill>
                <a:highlight>
                  <a:srgbClr val="C0C0C0"/>
                </a:highlight>
              </a:rPr>
              <a:t>passive recreation </a:t>
            </a:r>
          </a:p>
          <a:p>
            <a:pPr marL="285750" indent="-285750">
              <a:buFont typeface="Arial" panose="020B0604020202020204" pitchFamily="34" charset="0"/>
              <a:buChar char="•"/>
            </a:pPr>
            <a:r>
              <a:rPr lang="en-US" sz="1600" dirty="0">
                <a:solidFill>
                  <a:schemeClr val="accent2">
                    <a:lumMod val="10000"/>
                  </a:schemeClr>
                </a:solidFill>
              </a:rPr>
              <a:t>Strengthen </a:t>
            </a:r>
            <a:r>
              <a:rPr lang="en-US" sz="1600" b="1" dirty="0">
                <a:solidFill>
                  <a:schemeClr val="accent2">
                    <a:lumMod val="10000"/>
                  </a:schemeClr>
                </a:solidFill>
              </a:rPr>
              <a:t>regional trail &amp; waterway </a:t>
            </a:r>
            <a:r>
              <a:rPr lang="en-US" sz="1600" dirty="0">
                <a:solidFill>
                  <a:schemeClr val="accent2">
                    <a:lumMod val="10000"/>
                  </a:schemeClr>
                </a:solidFill>
              </a:rPr>
              <a:t>connections</a:t>
            </a:r>
          </a:p>
          <a:p>
            <a:pPr marL="285750" indent="-285750">
              <a:buFont typeface="Arial" panose="020B0604020202020204" pitchFamily="34" charset="0"/>
              <a:buChar char="•"/>
            </a:pPr>
            <a:r>
              <a:rPr lang="en-US" sz="1600" dirty="0">
                <a:solidFill>
                  <a:schemeClr val="accent2">
                    <a:lumMod val="10000"/>
                  </a:schemeClr>
                </a:solidFill>
              </a:rPr>
              <a:t>Add </a:t>
            </a:r>
            <a:r>
              <a:rPr lang="en-US" sz="1600" b="1" dirty="0">
                <a:solidFill>
                  <a:schemeClr val="accent2">
                    <a:lumMod val="10000"/>
                  </a:schemeClr>
                </a:solidFill>
              </a:rPr>
              <a:t>ecotourism</a:t>
            </a:r>
            <a:r>
              <a:rPr lang="en-US" sz="1600" dirty="0">
                <a:solidFill>
                  <a:schemeClr val="accent2">
                    <a:lumMod val="10000"/>
                  </a:schemeClr>
                </a:solidFill>
              </a:rPr>
              <a:t> opportunities </a:t>
            </a:r>
          </a:p>
        </p:txBody>
      </p:sp>
      <p:pic>
        <p:nvPicPr>
          <p:cNvPr id="8" name="Picture 7">
            <a:extLst>
              <a:ext uri="{FF2B5EF4-FFF2-40B4-BE49-F238E27FC236}">
                <a16:creationId xmlns:a16="http://schemas.microsoft.com/office/drawing/2014/main" id="{F3EF8D8C-1732-3FE6-16C8-CE5C0D0FEC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3619" y="2717774"/>
            <a:ext cx="2740528" cy="1916688"/>
          </a:xfrm>
          <a:prstGeom prst="rect">
            <a:avLst/>
          </a:prstGeom>
        </p:spPr>
      </p:pic>
      <p:sp>
        <p:nvSpPr>
          <p:cNvPr id="10" name="TextBox 9">
            <a:extLst>
              <a:ext uri="{FF2B5EF4-FFF2-40B4-BE49-F238E27FC236}">
                <a16:creationId xmlns:a16="http://schemas.microsoft.com/office/drawing/2014/main" id="{F43321B9-0C11-9499-EE82-58BC96A27A6F}"/>
              </a:ext>
            </a:extLst>
          </p:cNvPr>
          <p:cNvSpPr txBox="1"/>
          <p:nvPr/>
        </p:nvSpPr>
        <p:spPr>
          <a:xfrm>
            <a:off x="1284528" y="1902732"/>
            <a:ext cx="5908809" cy="861774"/>
          </a:xfrm>
          <a:prstGeom prst="rect">
            <a:avLst/>
          </a:prstGeom>
          <a:noFill/>
        </p:spPr>
        <p:txBody>
          <a:bodyPr wrap="square" rtlCol="0">
            <a:spAutoFit/>
          </a:bodyPr>
          <a:lstStyle/>
          <a:p>
            <a:pPr marL="285750" indent="-285750">
              <a:buFont typeface="Arial" panose="020B0604020202020204" pitchFamily="34" charset="0"/>
              <a:buChar char="•"/>
            </a:pPr>
            <a:r>
              <a:rPr lang="en-US" sz="1600" b="1" dirty="0">
                <a:solidFill>
                  <a:schemeClr val="tx2">
                    <a:lumMod val="90000"/>
                    <a:lumOff val="10000"/>
                  </a:schemeClr>
                </a:solidFill>
              </a:rPr>
              <a:t>Multiple</a:t>
            </a:r>
            <a:r>
              <a:rPr lang="en-US" sz="1600" dirty="0">
                <a:solidFill>
                  <a:schemeClr val="tx2">
                    <a:lumMod val="90000"/>
                    <a:lumOff val="10000"/>
                  </a:schemeClr>
                </a:solidFill>
              </a:rPr>
              <a:t> types of trail surfaces</a:t>
            </a:r>
          </a:p>
          <a:p>
            <a:pPr marL="285750" indent="-285750">
              <a:buFont typeface="Arial" panose="020B0604020202020204" pitchFamily="34" charset="0"/>
              <a:buChar char="•"/>
            </a:pPr>
            <a:r>
              <a:rPr lang="en-US" sz="1600" dirty="0">
                <a:solidFill>
                  <a:schemeClr val="tx2">
                    <a:lumMod val="90000"/>
                    <a:lumOff val="10000"/>
                  </a:schemeClr>
                </a:solidFill>
              </a:rPr>
              <a:t>Loop trails &amp; sinuosity – </a:t>
            </a:r>
            <a:r>
              <a:rPr lang="en-US" sz="1600" b="1" dirty="0">
                <a:solidFill>
                  <a:schemeClr val="tx2">
                    <a:lumMod val="90000"/>
                    <a:lumOff val="10000"/>
                  </a:schemeClr>
                </a:solidFill>
              </a:rPr>
              <a:t>3 miles </a:t>
            </a:r>
            <a:r>
              <a:rPr lang="en-US" sz="1600" dirty="0">
                <a:solidFill>
                  <a:schemeClr val="tx2">
                    <a:lumMod val="90000"/>
                    <a:lumOff val="10000"/>
                  </a:schemeClr>
                </a:solidFill>
              </a:rPr>
              <a:t>of new trails</a:t>
            </a:r>
          </a:p>
          <a:p>
            <a:pPr marL="285750" indent="-285750">
              <a:buFont typeface="Arial" panose="020B0604020202020204" pitchFamily="34" charset="0"/>
              <a:buChar char="•"/>
            </a:pPr>
            <a:r>
              <a:rPr lang="en-US" sz="1600" b="1" dirty="0">
                <a:solidFill>
                  <a:schemeClr val="tx2">
                    <a:lumMod val="90000"/>
                    <a:lumOff val="10000"/>
                  </a:schemeClr>
                </a:solidFill>
              </a:rPr>
              <a:t>Overlooks, bridges &amp; boardwalks </a:t>
            </a:r>
            <a:r>
              <a:rPr lang="en-US" sz="1600" dirty="0">
                <a:solidFill>
                  <a:schemeClr val="tx2">
                    <a:lumMod val="90000"/>
                    <a:lumOff val="10000"/>
                  </a:schemeClr>
                </a:solidFill>
              </a:rPr>
              <a:t>to improve water access</a:t>
            </a:r>
          </a:p>
        </p:txBody>
      </p:sp>
      <p:sp>
        <p:nvSpPr>
          <p:cNvPr id="11" name="TextBox 10">
            <a:extLst>
              <a:ext uri="{FF2B5EF4-FFF2-40B4-BE49-F238E27FC236}">
                <a16:creationId xmlns:a16="http://schemas.microsoft.com/office/drawing/2014/main" id="{0316E9B7-6505-0257-24D3-C72B6F72C12C}"/>
              </a:ext>
            </a:extLst>
          </p:cNvPr>
          <p:cNvSpPr txBox="1"/>
          <p:nvPr/>
        </p:nvSpPr>
        <p:spPr>
          <a:xfrm>
            <a:off x="803836" y="4691373"/>
            <a:ext cx="1043876" cy="369332"/>
          </a:xfrm>
          <a:prstGeom prst="rect">
            <a:avLst/>
          </a:prstGeom>
          <a:noFill/>
        </p:spPr>
        <p:txBody>
          <a:bodyPr wrap="none" rtlCol="0">
            <a:spAutoFit/>
          </a:bodyPr>
          <a:lstStyle/>
          <a:p>
            <a:r>
              <a:rPr lang="en-US" dirty="0"/>
              <a:t>Chip-seal</a:t>
            </a:r>
          </a:p>
        </p:txBody>
      </p:sp>
      <p:pic>
        <p:nvPicPr>
          <p:cNvPr id="13" name="Picture 12">
            <a:extLst>
              <a:ext uri="{FF2B5EF4-FFF2-40B4-BE49-F238E27FC236}">
                <a16:creationId xmlns:a16="http://schemas.microsoft.com/office/drawing/2014/main" id="{5E6702CE-900D-C207-E6D7-FDD4400F93F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95544" y="2717774"/>
            <a:ext cx="4171616" cy="1916688"/>
          </a:xfrm>
          <a:prstGeom prst="rect">
            <a:avLst/>
          </a:prstGeom>
        </p:spPr>
      </p:pic>
      <p:sp>
        <p:nvSpPr>
          <p:cNvPr id="14" name="TextBox 13">
            <a:extLst>
              <a:ext uri="{FF2B5EF4-FFF2-40B4-BE49-F238E27FC236}">
                <a16:creationId xmlns:a16="http://schemas.microsoft.com/office/drawing/2014/main" id="{AEC38284-4D1D-5160-638D-24EA72DD5743}"/>
              </a:ext>
            </a:extLst>
          </p:cNvPr>
          <p:cNvSpPr txBox="1"/>
          <p:nvPr/>
        </p:nvSpPr>
        <p:spPr>
          <a:xfrm>
            <a:off x="4335388" y="4691373"/>
            <a:ext cx="1191184" cy="646331"/>
          </a:xfrm>
          <a:prstGeom prst="rect">
            <a:avLst/>
          </a:prstGeom>
          <a:noFill/>
        </p:spPr>
        <p:txBody>
          <a:bodyPr wrap="square" rtlCol="0">
            <a:spAutoFit/>
          </a:bodyPr>
          <a:lstStyle/>
          <a:p>
            <a:pPr algn="ctr"/>
            <a:r>
              <a:rPr lang="en-US" dirty="0"/>
              <a:t>Concrete &amp; Gravel</a:t>
            </a:r>
          </a:p>
        </p:txBody>
      </p:sp>
      <p:pic>
        <p:nvPicPr>
          <p:cNvPr id="18" name="Picture 17">
            <a:extLst>
              <a:ext uri="{FF2B5EF4-FFF2-40B4-BE49-F238E27FC236}">
                <a16:creationId xmlns:a16="http://schemas.microsoft.com/office/drawing/2014/main" id="{F5399216-64D2-E0E7-35EA-ABC0963A695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58557" y="2717774"/>
            <a:ext cx="2649288" cy="1916688"/>
          </a:xfrm>
          <a:prstGeom prst="rect">
            <a:avLst/>
          </a:prstGeom>
        </p:spPr>
      </p:pic>
      <p:sp>
        <p:nvSpPr>
          <p:cNvPr id="19" name="TextBox 18">
            <a:extLst>
              <a:ext uri="{FF2B5EF4-FFF2-40B4-BE49-F238E27FC236}">
                <a16:creationId xmlns:a16="http://schemas.microsoft.com/office/drawing/2014/main" id="{5B5A911C-DBDC-6E50-0592-6F964D386476}"/>
              </a:ext>
            </a:extLst>
          </p:cNvPr>
          <p:cNvSpPr txBox="1"/>
          <p:nvPr/>
        </p:nvSpPr>
        <p:spPr>
          <a:xfrm>
            <a:off x="8193505" y="4634462"/>
            <a:ext cx="1772534" cy="646331"/>
          </a:xfrm>
          <a:prstGeom prst="rect">
            <a:avLst/>
          </a:prstGeom>
          <a:noFill/>
        </p:spPr>
        <p:txBody>
          <a:bodyPr wrap="square" rtlCol="0">
            <a:spAutoFit/>
          </a:bodyPr>
          <a:lstStyle/>
          <a:p>
            <a:r>
              <a:rPr lang="en-US" dirty="0"/>
              <a:t>Improved existing bridge</a:t>
            </a:r>
          </a:p>
        </p:txBody>
      </p:sp>
      <p:pic>
        <p:nvPicPr>
          <p:cNvPr id="21" name="Picture 20">
            <a:extLst>
              <a:ext uri="{FF2B5EF4-FFF2-40B4-BE49-F238E27FC236}">
                <a16:creationId xmlns:a16="http://schemas.microsoft.com/office/drawing/2014/main" id="{FE5D83D3-8938-ED2E-EDB2-B17C81021E1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30824" y="4822205"/>
            <a:ext cx="2477170" cy="1589127"/>
          </a:xfrm>
          <a:prstGeom prst="rect">
            <a:avLst/>
          </a:prstGeom>
        </p:spPr>
      </p:pic>
      <p:sp>
        <p:nvSpPr>
          <p:cNvPr id="22" name="TextBox 21">
            <a:extLst>
              <a:ext uri="{FF2B5EF4-FFF2-40B4-BE49-F238E27FC236}">
                <a16:creationId xmlns:a16="http://schemas.microsoft.com/office/drawing/2014/main" id="{3D143C92-2FFD-C6E9-73F6-5C5FE0ED2E64}"/>
              </a:ext>
            </a:extLst>
          </p:cNvPr>
          <p:cNvSpPr txBox="1"/>
          <p:nvPr/>
        </p:nvSpPr>
        <p:spPr>
          <a:xfrm>
            <a:off x="2424232" y="6361070"/>
            <a:ext cx="1258871" cy="369332"/>
          </a:xfrm>
          <a:prstGeom prst="rect">
            <a:avLst/>
          </a:prstGeom>
          <a:noFill/>
        </p:spPr>
        <p:txBody>
          <a:bodyPr wrap="none" rtlCol="0">
            <a:spAutoFit/>
          </a:bodyPr>
          <a:lstStyle/>
          <a:p>
            <a:r>
              <a:rPr lang="en-US" dirty="0"/>
              <a:t>Boardwalks</a:t>
            </a:r>
          </a:p>
        </p:txBody>
      </p:sp>
      <p:sp>
        <p:nvSpPr>
          <p:cNvPr id="27" name="TextBox 26">
            <a:extLst>
              <a:ext uri="{FF2B5EF4-FFF2-40B4-BE49-F238E27FC236}">
                <a16:creationId xmlns:a16="http://schemas.microsoft.com/office/drawing/2014/main" id="{4D72FDA9-A4A8-CEC5-2E4D-06BBB1F70950}"/>
              </a:ext>
            </a:extLst>
          </p:cNvPr>
          <p:cNvSpPr txBox="1"/>
          <p:nvPr/>
        </p:nvSpPr>
        <p:spPr>
          <a:xfrm>
            <a:off x="5798123" y="6361070"/>
            <a:ext cx="1922834" cy="369332"/>
          </a:xfrm>
          <a:prstGeom prst="rect">
            <a:avLst/>
          </a:prstGeom>
          <a:noFill/>
        </p:spPr>
        <p:txBody>
          <a:bodyPr wrap="none" rtlCol="0">
            <a:spAutoFit/>
          </a:bodyPr>
          <a:lstStyle/>
          <a:p>
            <a:r>
              <a:rPr lang="en-US" dirty="0"/>
              <a:t>Pedestrian bridges</a:t>
            </a:r>
          </a:p>
        </p:txBody>
      </p:sp>
      <p:pic>
        <p:nvPicPr>
          <p:cNvPr id="6" name="Picture 5" descr="A bridge over a stream&#10;&#10;AI-generated content may be incorrect.">
            <a:extLst>
              <a:ext uri="{FF2B5EF4-FFF2-40B4-BE49-F238E27FC236}">
                <a16:creationId xmlns:a16="http://schemas.microsoft.com/office/drawing/2014/main" id="{B605C240-A096-DB32-0EA0-048FDE577712}"/>
              </a:ext>
            </a:extLst>
          </p:cNvPr>
          <p:cNvPicPr>
            <a:picLocks noChangeAspect="1"/>
          </p:cNvPicPr>
          <p:nvPr/>
        </p:nvPicPr>
        <p:blipFill>
          <a:blip r:embed="rId7" cstate="hqprint">
            <a:extLst>
              <a:ext uri="{28A0092B-C50C-407E-A947-70E740481C1C}">
                <a14:useLocalDpi xmlns:a14="http://schemas.microsoft.com/office/drawing/2010/main"/>
              </a:ext>
            </a:extLst>
          </a:blip>
          <a:srcRect/>
          <a:stretch>
            <a:fillRect/>
          </a:stretch>
        </p:blipFill>
        <p:spPr>
          <a:xfrm>
            <a:off x="5710737" y="4822205"/>
            <a:ext cx="2252870" cy="1589127"/>
          </a:xfrm>
          <a:prstGeom prst="rect">
            <a:avLst/>
          </a:prstGeom>
        </p:spPr>
      </p:pic>
    </p:spTree>
    <p:extLst>
      <p:ext uri="{BB962C8B-B14F-4D97-AF65-F5344CB8AC3E}">
        <p14:creationId xmlns:p14="http://schemas.microsoft.com/office/powerpoint/2010/main" val="14332087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225E8-61AB-685B-DEA2-520E16F3CA02}"/>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799F6BA5-11F1-072D-05FB-E85D62A2AA7A}"/>
              </a:ext>
            </a:extLst>
          </p:cNvPr>
          <p:cNvSpPr txBox="1"/>
          <p:nvPr/>
        </p:nvSpPr>
        <p:spPr>
          <a:xfrm>
            <a:off x="1325774" y="1440328"/>
            <a:ext cx="4557668" cy="523220"/>
          </a:xfrm>
          <a:prstGeom prst="rect">
            <a:avLst/>
          </a:prstGeom>
          <a:noFill/>
        </p:spPr>
        <p:txBody>
          <a:bodyPr wrap="square" rtlCol="0">
            <a:spAutoFit/>
          </a:bodyPr>
          <a:lstStyle/>
          <a:p>
            <a:r>
              <a:rPr lang="en-US" sz="2800" b="1" dirty="0">
                <a:solidFill>
                  <a:schemeClr val="accent2">
                    <a:lumMod val="10000"/>
                  </a:schemeClr>
                </a:solidFill>
              </a:rPr>
              <a:t>LANDFORM AMENITIES</a:t>
            </a:r>
          </a:p>
        </p:txBody>
      </p:sp>
      <p:sp>
        <p:nvSpPr>
          <p:cNvPr id="2" name="TextBox 1">
            <a:extLst>
              <a:ext uri="{FF2B5EF4-FFF2-40B4-BE49-F238E27FC236}">
                <a16:creationId xmlns:a16="http://schemas.microsoft.com/office/drawing/2014/main" id="{1B2530B6-F170-9B18-3E86-AC72BA04C07B}"/>
              </a:ext>
            </a:extLst>
          </p:cNvPr>
          <p:cNvSpPr txBox="1"/>
          <p:nvPr/>
        </p:nvSpPr>
        <p:spPr>
          <a:xfrm>
            <a:off x="7399527" y="-74039"/>
            <a:ext cx="3933645" cy="923330"/>
          </a:xfrm>
          <a:prstGeom prst="rect">
            <a:avLst/>
          </a:prstGeom>
          <a:noFill/>
        </p:spPr>
        <p:txBody>
          <a:bodyPr wrap="square" rtlCol="0">
            <a:spAutoFit/>
          </a:bodyPr>
          <a:lstStyle/>
          <a:p>
            <a:r>
              <a:rPr lang="en-US" sz="5400" b="1" dirty="0">
                <a:solidFill>
                  <a:schemeClr val="tx2"/>
                </a:solidFill>
              </a:rPr>
              <a:t>GOAL</a:t>
            </a:r>
          </a:p>
        </p:txBody>
      </p:sp>
      <p:sp>
        <p:nvSpPr>
          <p:cNvPr id="3" name="TextBox 2">
            <a:extLst>
              <a:ext uri="{FF2B5EF4-FFF2-40B4-BE49-F238E27FC236}">
                <a16:creationId xmlns:a16="http://schemas.microsoft.com/office/drawing/2014/main" id="{28DDD8C8-843E-8844-C326-60C0019A7299}"/>
              </a:ext>
            </a:extLst>
          </p:cNvPr>
          <p:cNvSpPr txBox="1"/>
          <p:nvPr/>
        </p:nvSpPr>
        <p:spPr>
          <a:xfrm>
            <a:off x="9366350" y="6064898"/>
            <a:ext cx="2364439" cy="923330"/>
          </a:xfrm>
          <a:prstGeom prst="rect">
            <a:avLst/>
          </a:prstGeom>
          <a:noFill/>
        </p:spPr>
        <p:txBody>
          <a:bodyPr wrap="square" rtlCol="0">
            <a:spAutoFit/>
          </a:bodyPr>
          <a:lstStyle/>
          <a:p>
            <a:r>
              <a:rPr lang="en-US" sz="5400" b="1" dirty="0">
                <a:solidFill>
                  <a:schemeClr val="tx2"/>
                </a:solidFill>
              </a:rPr>
              <a:t>DESIGN</a:t>
            </a:r>
          </a:p>
        </p:txBody>
      </p:sp>
      <p:sp>
        <p:nvSpPr>
          <p:cNvPr id="5" name="TextBox 4">
            <a:extLst>
              <a:ext uri="{FF2B5EF4-FFF2-40B4-BE49-F238E27FC236}">
                <a16:creationId xmlns:a16="http://schemas.microsoft.com/office/drawing/2014/main" id="{FDEA839B-1E78-32DC-8180-B9B0C1B19FBD}"/>
              </a:ext>
            </a:extLst>
          </p:cNvPr>
          <p:cNvSpPr txBox="1"/>
          <p:nvPr/>
        </p:nvSpPr>
        <p:spPr>
          <a:xfrm>
            <a:off x="7325979" y="763959"/>
            <a:ext cx="4200239" cy="2062103"/>
          </a:xfrm>
          <a:prstGeom prst="rect">
            <a:avLst/>
          </a:prstGeom>
          <a:noFill/>
        </p:spPr>
        <p:txBody>
          <a:bodyPr wrap="square" rtlCol="0">
            <a:spAutoFit/>
          </a:bodyPr>
          <a:lstStyle/>
          <a:p>
            <a:pPr marL="285750" indent="-285750">
              <a:buFont typeface="Arial" panose="020B0604020202020204" pitchFamily="34" charset="0"/>
              <a:buChar char="•"/>
            </a:pPr>
            <a:r>
              <a:rPr lang="en-US" sz="1600" b="1" dirty="0">
                <a:solidFill>
                  <a:schemeClr val="accent2">
                    <a:lumMod val="10000"/>
                  </a:schemeClr>
                </a:solidFill>
              </a:rPr>
              <a:t>Integrate</a:t>
            </a:r>
            <a:r>
              <a:rPr lang="en-US" sz="1600" dirty="0">
                <a:solidFill>
                  <a:schemeClr val="accent2">
                    <a:lumMod val="10000"/>
                  </a:schemeClr>
                </a:solidFill>
              </a:rPr>
              <a:t> Fairlawn character into the site</a:t>
            </a:r>
            <a:r>
              <a:rPr lang="en-US" sz="1600" b="1" dirty="0">
                <a:solidFill>
                  <a:schemeClr val="accent2">
                    <a:lumMod val="10000"/>
                  </a:schemeClr>
                </a:solidFill>
              </a:rPr>
              <a:t> </a:t>
            </a:r>
          </a:p>
          <a:p>
            <a:pPr marL="285750" indent="-285750">
              <a:buFont typeface="Arial" panose="020B0604020202020204" pitchFamily="34" charset="0"/>
              <a:buChar char="•"/>
            </a:pPr>
            <a:r>
              <a:rPr lang="en-US" sz="1600" b="1" dirty="0">
                <a:solidFill>
                  <a:schemeClr val="accent2">
                    <a:lumMod val="10000"/>
                  </a:schemeClr>
                </a:solidFill>
              </a:rPr>
              <a:t>Integrate</a:t>
            </a:r>
            <a:r>
              <a:rPr lang="en-US" sz="1600" dirty="0">
                <a:solidFill>
                  <a:schemeClr val="accent2">
                    <a:lumMod val="10000"/>
                  </a:schemeClr>
                </a:solidFill>
              </a:rPr>
              <a:t> the region and site’s history– </a:t>
            </a:r>
            <a:r>
              <a:rPr lang="en-US" sz="1600" b="1" dirty="0">
                <a:solidFill>
                  <a:schemeClr val="accent2">
                    <a:lumMod val="10000"/>
                  </a:schemeClr>
                </a:solidFill>
              </a:rPr>
              <a:t>glaciers, golf, natural resources </a:t>
            </a:r>
          </a:p>
          <a:p>
            <a:pPr marL="285750" indent="-285750">
              <a:buFont typeface="Arial" panose="020B0604020202020204" pitchFamily="34" charset="0"/>
              <a:buChar char="•"/>
            </a:pPr>
            <a:r>
              <a:rPr lang="en-US" sz="1600" b="1" dirty="0">
                <a:solidFill>
                  <a:schemeClr val="accent2">
                    <a:lumMod val="10000"/>
                  </a:schemeClr>
                </a:solidFill>
              </a:rPr>
              <a:t>Regionally significant and distinct </a:t>
            </a:r>
            <a:r>
              <a:rPr lang="en-US" sz="1600" dirty="0">
                <a:solidFill>
                  <a:schemeClr val="accent2">
                    <a:lumMod val="10000"/>
                  </a:schemeClr>
                </a:solidFill>
              </a:rPr>
              <a:t>passive recreation </a:t>
            </a:r>
          </a:p>
          <a:p>
            <a:pPr marL="285750" indent="-285750">
              <a:buFont typeface="Arial" panose="020B0604020202020204" pitchFamily="34" charset="0"/>
              <a:buChar char="•"/>
            </a:pPr>
            <a:r>
              <a:rPr lang="en-US" sz="1600" dirty="0">
                <a:solidFill>
                  <a:schemeClr val="accent2">
                    <a:lumMod val="10000"/>
                  </a:schemeClr>
                </a:solidFill>
              </a:rPr>
              <a:t>Strengthen </a:t>
            </a:r>
            <a:r>
              <a:rPr lang="en-US" sz="1600" b="1" dirty="0">
                <a:solidFill>
                  <a:schemeClr val="accent2">
                    <a:lumMod val="10000"/>
                  </a:schemeClr>
                </a:solidFill>
              </a:rPr>
              <a:t>regional trail &amp; waterway </a:t>
            </a:r>
            <a:r>
              <a:rPr lang="en-US" sz="1600" dirty="0">
                <a:solidFill>
                  <a:schemeClr val="accent2">
                    <a:lumMod val="10000"/>
                  </a:schemeClr>
                </a:solidFill>
              </a:rPr>
              <a:t>connections</a:t>
            </a:r>
          </a:p>
          <a:p>
            <a:pPr marL="285750" indent="-285750">
              <a:buFont typeface="Arial" panose="020B0604020202020204" pitchFamily="34" charset="0"/>
              <a:buChar char="•"/>
            </a:pPr>
            <a:r>
              <a:rPr lang="en-US" sz="1600" dirty="0">
                <a:solidFill>
                  <a:schemeClr val="accent2">
                    <a:lumMod val="10000"/>
                  </a:schemeClr>
                </a:solidFill>
                <a:highlight>
                  <a:srgbClr val="C0C0C0"/>
                </a:highlight>
              </a:rPr>
              <a:t>Add </a:t>
            </a:r>
            <a:r>
              <a:rPr lang="en-US" sz="1600" b="1" dirty="0">
                <a:solidFill>
                  <a:schemeClr val="accent2">
                    <a:lumMod val="10000"/>
                  </a:schemeClr>
                </a:solidFill>
                <a:highlight>
                  <a:srgbClr val="C0C0C0"/>
                </a:highlight>
              </a:rPr>
              <a:t>ecotourism</a:t>
            </a:r>
            <a:r>
              <a:rPr lang="en-US" sz="1600" dirty="0">
                <a:solidFill>
                  <a:schemeClr val="accent2">
                    <a:lumMod val="10000"/>
                  </a:schemeClr>
                </a:solidFill>
                <a:highlight>
                  <a:srgbClr val="C0C0C0"/>
                </a:highlight>
              </a:rPr>
              <a:t> opportunities </a:t>
            </a:r>
          </a:p>
        </p:txBody>
      </p:sp>
      <p:sp>
        <p:nvSpPr>
          <p:cNvPr id="10" name="TextBox 9">
            <a:extLst>
              <a:ext uri="{FF2B5EF4-FFF2-40B4-BE49-F238E27FC236}">
                <a16:creationId xmlns:a16="http://schemas.microsoft.com/office/drawing/2014/main" id="{AC4FCB91-04B5-FF1B-7B58-3F324937A23B}"/>
              </a:ext>
            </a:extLst>
          </p:cNvPr>
          <p:cNvSpPr txBox="1"/>
          <p:nvPr/>
        </p:nvSpPr>
        <p:spPr>
          <a:xfrm>
            <a:off x="1284528" y="1902732"/>
            <a:ext cx="3266607"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tx2">
                    <a:lumMod val="90000"/>
                    <a:lumOff val="10000"/>
                  </a:schemeClr>
                </a:solidFill>
              </a:rPr>
              <a:t>Opportunities for stream data collection</a:t>
            </a:r>
          </a:p>
          <a:p>
            <a:pPr marL="285750" indent="-285750">
              <a:buFont typeface="Arial" panose="020B0604020202020204" pitchFamily="34" charset="0"/>
              <a:buChar char="•"/>
            </a:pPr>
            <a:r>
              <a:rPr lang="en-US" sz="1600" dirty="0">
                <a:solidFill>
                  <a:schemeClr val="tx2">
                    <a:lumMod val="90000"/>
                    <a:lumOff val="10000"/>
                  </a:schemeClr>
                </a:solidFill>
              </a:rPr>
              <a:t>Bird blinds/wildlife viewing</a:t>
            </a:r>
          </a:p>
          <a:p>
            <a:pPr marL="285750" indent="-285750">
              <a:buFont typeface="Arial" panose="020B0604020202020204" pitchFamily="34" charset="0"/>
              <a:buChar char="•"/>
            </a:pPr>
            <a:r>
              <a:rPr lang="en-US" sz="1600" dirty="0">
                <a:solidFill>
                  <a:schemeClr val="tx2">
                    <a:lumMod val="90000"/>
                    <a:lumOff val="10000"/>
                  </a:schemeClr>
                </a:solidFill>
              </a:rPr>
              <a:t>Integration with revitalized Bicentennial Park</a:t>
            </a:r>
          </a:p>
        </p:txBody>
      </p:sp>
      <p:sp>
        <p:nvSpPr>
          <p:cNvPr id="11" name="TextBox 10">
            <a:extLst>
              <a:ext uri="{FF2B5EF4-FFF2-40B4-BE49-F238E27FC236}">
                <a16:creationId xmlns:a16="http://schemas.microsoft.com/office/drawing/2014/main" id="{810FE95B-8AE7-8176-5E96-D25528F3C44D}"/>
              </a:ext>
            </a:extLst>
          </p:cNvPr>
          <p:cNvSpPr txBox="1"/>
          <p:nvPr/>
        </p:nvSpPr>
        <p:spPr>
          <a:xfrm>
            <a:off x="527991" y="6119336"/>
            <a:ext cx="1772601" cy="369332"/>
          </a:xfrm>
          <a:prstGeom prst="rect">
            <a:avLst/>
          </a:prstGeom>
          <a:noFill/>
        </p:spPr>
        <p:txBody>
          <a:bodyPr wrap="none" rtlCol="0">
            <a:spAutoFit/>
          </a:bodyPr>
          <a:lstStyle/>
          <a:p>
            <a:r>
              <a:rPr lang="en-US" dirty="0"/>
              <a:t>Mound Overlook</a:t>
            </a:r>
          </a:p>
        </p:txBody>
      </p:sp>
      <p:pic>
        <p:nvPicPr>
          <p:cNvPr id="8" name="Picture 7" descr="A group of people looking at a lake&#10;&#10;AI-generated content may be incorrect.">
            <a:extLst>
              <a:ext uri="{FF2B5EF4-FFF2-40B4-BE49-F238E27FC236}">
                <a16:creationId xmlns:a16="http://schemas.microsoft.com/office/drawing/2014/main" id="{236C2410-4741-3B02-C3DF-82E774318C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9158" y="3631830"/>
            <a:ext cx="3810000" cy="2500312"/>
          </a:xfrm>
          <a:prstGeom prst="rect">
            <a:avLst/>
          </a:prstGeom>
        </p:spPr>
      </p:pic>
      <p:pic>
        <p:nvPicPr>
          <p:cNvPr id="16" name="Picture 15">
            <a:extLst>
              <a:ext uri="{FF2B5EF4-FFF2-40B4-BE49-F238E27FC236}">
                <a16:creationId xmlns:a16="http://schemas.microsoft.com/office/drawing/2014/main" id="{DCDCFB03-4EBC-9877-B0B0-47D19B268E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84701" y="1795010"/>
            <a:ext cx="2279974" cy="4906167"/>
          </a:xfrm>
          <a:prstGeom prst="rect">
            <a:avLst/>
          </a:prstGeom>
        </p:spPr>
      </p:pic>
      <p:pic>
        <p:nvPicPr>
          <p:cNvPr id="4" name="Picture 3" descr="A wooden fence with trees in the background&#10;&#10;AI-generated content may be incorrect.">
            <a:extLst>
              <a:ext uri="{FF2B5EF4-FFF2-40B4-BE49-F238E27FC236}">
                <a16:creationId xmlns:a16="http://schemas.microsoft.com/office/drawing/2014/main" id="{4BC3C2CF-5411-ABFC-4AB0-C98A13D9121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180978" y="4476912"/>
            <a:ext cx="4483031" cy="1655230"/>
          </a:xfrm>
          <a:prstGeom prst="rect">
            <a:avLst/>
          </a:prstGeom>
        </p:spPr>
      </p:pic>
    </p:spTree>
    <p:extLst>
      <p:ext uri="{BB962C8B-B14F-4D97-AF65-F5344CB8AC3E}">
        <p14:creationId xmlns:p14="http://schemas.microsoft.com/office/powerpoint/2010/main" val="28176406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4174E-BCF6-2EF2-0E7B-8C889F4CDF08}"/>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BF39B106-E45D-C923-9B6D-55326B64769C}"/>
              </a:ext>
            </a:extLst>
          </p:cNvPr>
          <p:cNvSpPr txBox="1"/>
          <p:nvPr/>
        </p:nvSpPr>
        <p:spPr>
          <a:xfrm>
            <a:off x="1325774" y="1440328"/>
            <a:ext cx="4557668" cy="523220"/>
          </a:xfrm>
          <a:prstGeom prst="rect">
            <a:avLst/>
          </a:prstGeom>
          <a:noFill/>
        </p:spPr>
        <p:txBody>
          <a:bodyPr wrap="square" rtlCol="0">
            <a:spAutoFit/>
          </a:bodyPr>
          <a:lstStyle/>
          <a:p>
            <a:r>
              <a:rPr lang="en-US" sz="2800" b="1" dirty="0">
                <a:solidFill>
                  <a:schemeClr val="accent2">
                    <a:lumMod val="10000"/>
                  </a:schemeClr>
                </a:solidFill>
              </a:rPr>
              <a:t>LANDFORM AMENITIES</a:t>
            </a:r>
          </a:p>
        </p:txBody>
      </p:sp>
      <p:sp>
        <p:nvSpPr>
          <p:cNvPr id="2" name="TextBox 1">
            <a:extLst>
              <a:ext uri="{FF2B5EF4-FFF2-40B4-BE49-F238E27FC236}">
                <a16:creationId xmlns:a16="http://schemas.microsoft.com/office/drawing/2014/main" id="{E5D7F0ED-C49E-AAA0-B594-6938E60D641B}"/>
              </a:ext>
            </a:extLst>
          </p:cNvPr>
          <p:cNvSpPr txBox="1"/>
          <p:nvPr/>
        </p:nvSpPr>
        <p:spPr>
          <a:xfrm>
            <a:off x="7399527" y="-74039"/>
            <a:ext cx="3933645" cy="923330"/>
          </a:xfrm>
          <a:prstGeom prst="rect">
            <a:avLst/>
          </a:prstGeom>
          <a:noFill/>
        </p:spPr>
        <p:txBody>
          <a:bodyPr wrap="square" rtlCol="0">
            <a:spAutoFit/>
          </a:bodyPr>
          <a:lstStyle/>
          <a:p>
            <a:r>
              <a:rPr lang="en-US" sz="5400" b="1" dirty="0">
                <a:solidFill>
                  <a:schemeClr val="tx2"/>
                </a:solidFill>
              </a:rPr>
              <a:t>GOAL</a:t>
            </a:r>
          </a:p>
        </p:txBody>
      </p:sp>
      <p:sp>
        <p:nvSpPr>
          <p:cNvPr id="3" name="TextBox 2">
            <a:extLst>
              <a:ext uri="{FF2B5EF4-FFF2-40B4-BE49-F238E27FC236}">
                <a16:creationId xmlns:a16="http://schemas.microsoft.com/office/drawing/2014/main" id="{57B74C18-133B-5A1F-357B-16EFDA346E72}"/>
              </a:ext>
            </a:extLst>
          </p:cNvPr>
          <p:cNvSpPr txBox="1"/>
          <p:nvPr/>
        </p:nvSpPr>
        <p:spPr>
          <a:xfrm>
            <a:off x="9366350" y="6064898"/>
            <a:ext cx="2364439" cy="923330"/>
          </a:xfrm>
          <a:prstGeom prst="rect">
            <a:avLst/>
          </a:prstGeom>
          <a:noFill/>
        </p:spPr>
        <p:txBody>
          <a:bodyPr wrap="square" rtlCol="0">
            <a:spAutoFit/>
          </a:bodyPr>
          <a:lstStyle/>
          <a:p>
            <a:r>
              <a:rPr lang="en-US" sz="5400" b="1" dirty="0">
                <a:solidFill>
                  <a:schemeClr val="tx2"/>
                </a:solidFill>
              </a:rPr>
              <a:t>DESIGN</a:t>
            </a:r>
          </a:p>
        </p:txBody>
      </p:sp>
      <p:sp>
        <p:nvSpPr>
          <p:cNvPr id="5" name="TextBox 4">
            <a:extLst>
              <a:ext uri="{FF2B5EF4-FFF2-40B4-BE49-F238E27FC236}">
                <a16:creationId xmlns:a16="http://schemas.microsoft.com/office/drawing/2014/main" id="{0D7AA243-A159-D76F-5E91-9F491ADFAAA9}"/>
              </a:ext>
            </a:extLst>
          </p:cNvPr>
          <p:cNvSpPr txBox="1"/>
          <p:nvPr/>
        </p:nvSpPr>
        <p:spPr>
          <a:xfrm>
            <a:off x="7325979" y="763959"/>
            <a:ext cx="4200239" cy="2062103"/>
          </a:xfrm>
          <a:prstGeom prst="rect">
            <a:avLst/>
          </a:prstGeom>
          <a:noFill/>
        </p:spPr>
        <p:txBody>
          <a:bodyPr wrap="square" rtlCol="0">
            <a:spAutoFit/>
          </a:bodyPr>
          <a:lstStyle/>
          <a:p>
            <a:pPr marL="285750" indent="-285750">
              <a:buFont typeface="Arial" panose="020B0604020202020204" pitchFamily="34" charset="0"/>
              <a:buChar char="•"/>
            </a:pPr>
            <a:r>
              <a:rPr lang="en-US" sz="1600" b="1" dirty="0">
                <a:solidFill>
                  <a:schemeClr val="accent2">
                    <a:lumMod val="10000"/>
                  </a:schemeClr>
                </a:solidFill>
              </a:rPr>
              <a:t>Integrate</a:t>
            </a:r>
            <a:r>
              <a:rPr lang="en-US" sz="1600" dirty="0">
                <a:solidFill>
                  <a:schemeClr val="accent2">
                    <a:lumMod val="10000"/>
                  </a:schemeClr>
                </a:solidFill>
              </a:rPr>
              <a:t> Fairlawn character into the site</a:t>
            </a:r>
            <a:r>
              <a:rPr lang="en-US" sz="1600" b="1" dirty="0">
                <a:solidFill>
                  <a:schemeClr val="accent2">
                    <a:lumMod val="10000"/>
                  </a:schemeClr>
                </a:solidFill>
              </a:rPr>
              <a:t> </a:t>
            </a:r>
          </a:p>
          <a:p>
            <a:pPr marL="285750" indent="-285750">
              <a:buFont typeface="Arial" panose="020B0604020202020204" pitchFamily="34" charset="0"/>
              <a:buChar char="•"/>
            </a:pPr>
            <a:r>
              <a:rPr lang="en-US" sz="1600" b="1" dirty="0">
                <a:solidFill>
                  <a:schemeClr val="accent2">
                    <a:lumMod val="10000"/>
                  </a:schemeClr>
                </a:solidFill>
              </a:rPr>
              <a:t>Integrate</a:t>
            </a:r>
            <a:r>
              <a:rPr lang="en-US" sz="1600" dirty="0">
                <a:solidFill>
                  <a:schemeClr val="accent2">
                    <a:lumMod val="10000"/>
                  </a:schemeClr>
                </a:solidFill>
              </a:rPr>
              <a:t> the region and site’s history– </a:t>
            </a:r>
            <a:r>
              <a:rPr lang="en-US" sz="1600" b="1" dirty="0">
                <a:solidFill>
                  <a:schemeClr val="accent2">
                    <a:lumMod val="10000"/>
                  </a:schemeClr>
                </a:solidFill>
              </a:rPr>
              <a:t>glaciers, golf, natural resources </a:t>
            </a:r>
          </a:p>
          <a:p>
            <a:pPr marL="285750" indent="-285750">
              <a:buFont typeface="Arial" panose="020B0604020202020204" pitchFamily="34" charset="0"/>
              <a:buChar char="•"/>
            </a:pPr>
            <a:r>
              <a:rPr lang="en-US" sz="1600" b="1" dirty="0">
                <a:solidFill>
                  <a:schemeClr val="accent2">
                    <a:lumMod val="10000"/>
                  </a:schemeClr>
                </a:solidFill>
              </a:rPr>
              <a:t>Regionally significant and distinct </a:t>
            </a:r>
            <a:r>
              <a:rPr lang="en-US" sz="1600" dirty="0">
                <a:solidFill>
                  <a:schemeClr val="accent2">
                    <a:lumMod val="10000"/>
                  </a:schemeClr>
                </a:solidFill>
              </a:rPr>
              <a:t>passive recreation </a:t>
            </a:r>
          </a:p>
          <a:p>
            <a:pPr marL="285750" indent="-285750">
              <a:buFont typeface="Arial" panose="020B0604020202020204" pitchFamily="34" charset="0"/>
              <a:buChar char="•"/>
            </a:pPr>
            <a:r>
              <a:rPr lang="en-US" sz="1600" dirty="0">
                <a:solidFill>
                  <a:schemeClr val="accent2">
                    <a:lumMod val="10000"/>
                  </a:schemeClr>
                </a:solidFill>
              </a:rPr>
              <a:t>Strengthen </a:t>
            </a:r>
            <a:r>
              <a:rPr lang="en-US" sz="1600" b="1" dirty="0">
                <a:solidFill>
                  <a:schemeClr val="accent2">
                    <a:lumMod val="10000"/>
                  </a:schemeClr>
                </a:solidFill>
              </a:rPr>
              <a:t>regional trail &amp; waterway </a:t>
            </a:r>
            <a:r>
              <a:rPr lang="en-US" sz="1600" dirty="0">
                <a:solidFill>
                  <a:schemeClr val="accent2">
                    <a:lumMod val="10000"/>
                  </a:schemeClr>
                </a:solidFill>
              </a:rPr>
              <a:t>connections</a:t>
            </a:r>
          </a:p>
          <a:p>
            <a:pPr marL="285750" indent="-285750">
              <a:buFont typeface="Arial" panose="020B0604020202020204" pitchFamily="34" charset="0"/>
              <a:buChar char="•"/>
            </a:pPr>
            <a:r>
              <a:rPr lang="en-US" sz="1600" dirty="0">
                <a:solidFill>
                  <a:schemeClr val="accent2">
                    <a:lumMod val="10000"/>
                  </a:schemeClr>
                </a:solidFill>
                <a:highlight>
                  <a:srgbClr val="C0C0C0"/>
                </a:highlight>
              </a:rPr>
              <a:t>Add </a:t>
            </a:r>
            <a:r>
              <a:rPr lang="en-US" sz="1600" b="1" dirty="0">
                <a:solidFill>
                  <a:schemeClr val="accent2">
                    <a:lumMod val="10000"/>
                  </a:schemeClr>
                </a:solidFill>
                <a:highlight>
                  <a:srgbClr val="C0C0C0"/>
                </a:highlight>
              </a:rPr>
              <a:t>ecotourism</a:t>
            </a:r>
            <a:r>
              <a:rPr lang="en-US" sz="1600" dirty="0">
                <a:solidFill>
                  <a:schemeClr val="accent2">
                    <a:lumMod val="10000"/>
                  </a:schemeClr>
                </a:solidFill>
                <a:highlight>
                  <a:srgbClr val="C0C0C0"/>
                </a:highlight>
              </a:rPr>
              <a:t> opportunities </a:t>
            </a:r>
          </a:p>
        </p:txBody>
      </p:sp>
      <p:sp>
        <p:nvSpPr>
          <p:cNvPr id="10" name="TextBox 9">
            <a:extLst>
              <a:ext uri="{FF2B5EF4-FFF2-40B4-BE49-F238E27FC236}">
                <a16:creationId xmlns:a16="http://schemas.microsoft.com/office/drawing/2014/main" id="{B27B46EA-46F6-4CBF-E264-399E2D6E1F2A}"/>
              </a:ext>
            </a:extLst>
          </p:cNvPr>
          <p:cNvSpPr txBox="1"/>
          <p:nvPr/>
        </p:nvSpPr>
        <p:spPr>
          <a:xfrm>
            <a:off x="1330912" y="1909358"/>
            <a:ext cx="3266607" cy="338554"/>
          </a:xfrm>
          <a:prstGeom prst="rect">
            <a:avLst/>
          </a:prstGeom>
          <a:noFill/>
        </p:spPr>
        <p:txBody>
          <a:bodyPr wrap="square" rtlCol="0">
            <a:spAutoFit/>
          </a:bodyPr>
          <a:lstStyle/>
          <a:p>
            <a:r>
              <a:rPr lang="en-US" sz="1600" dirty="0">
                <a:solidFill>
                  <a:schemeClr val="tx2">
                    <a:lumMod val="90000"/>
                    <a:lumOff val="10000"/>
                  </a:schemeClr>
                </a:solidFill>
              </a:rPr>
              <a:t>Natural Sciences and Technologies</a:t>
            </a:r>
          </a:p>
        </p:txBody>
      </p:sp>
      <p:pic>
        <p:nvPicPr>
          <p:cNvPr id="18" name="Picture 17">
            <a:extLst>
              <a:ext uri="{FF2B5EF4-FFF2-40B4-BE49-F238E27FC236}">
                <a16:creationId xmlns:a16="http://schemas.microsoft.com/office/drawing/2014/main" id="{8698027F-0C13-E0DB-0A7B-90F86999C9EE}"/>
              </a:ext>
            </a:extLst>
          </p:cNvPr>
          <p:cNvPicPr>
            <a:picLocks noChangeAspect="1"/>
          </p:cNvPicPr>
          <p:nvPr/>
        </p:nvPicPr>
        <p:blipFill>
          <a:blip r:embed="rId3"/>
          <a:stretch>
            <a:fillRect/>
          </a:stretch>
        </p:blipFill>
        <p:spPr>
          <a:xfrm>
            <a:off x="305265" y="3549420"/>
            <a:ext cx="3600953" cy="3096057"/>
          </a:xfrm>
          <a:prstGeom prst="rect">
            <a:avLst/>
          </a:prstGeom>
        </p:spPr>
      </p:pic>
      <p:pic>
        <p:nvPicPr>
          <p:cNvPr id="3074" name="Picture 2" descr="Stream Gages Help Californians Better Understand Water Resources">
            <a:extLst>
              <a:ext uri="{FF2B5EF4-FFF2-40B4-BE49-F238E27FC236}">
                <a16:creationId xmlns:a16="http://schemas.microsoft.com/office/drawing/2014/main" id="{E7C46D11-9746-DB7E-F7B2-354FE0B52CA5}"/>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a:fillRect/>
          </a:stretch>
        </p:blipFill>
        <p:spPr bwMode="auto">
          <a:xfrm>
            <a:off x="4041914" y="2782469"/>
            <a:ext cx="2193755" cy="386300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reshwater Fish | Live Streaming Webcams | Around the World">
            <a:extLst>
              <a:ext uri="{FF2B5EF4-FFF2-40B4-BE49-F238E27FC236}">
                <a16:creationId xmlns:a16="http://schemas.microsoft.com/office/drawing/2014/main" id="{F2921A26-E45D-0B0E-38B9-AAC498622D2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066444" y="2286523"/>
            <a:ext cx="1839774" cy="12242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6D118EB-3CF7-725F-532C-1BD380F8E8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35060" y="2782469"/>
            <a:ext cx="3567039" cy="2743688"/>
          </a:xfrm>
          <a:prstGeom prst="rect">
            <a:avLst/>
          </a:prstGeom>
        </p:spPr>
      </p:pic>
    </p:spTree>
    <p:extLst>
      <p:ext uri="{BB962C8B-B14F-4D97-AF65-F5344CB8AC3E}">
        <p14:creationId xmlns:p14="http://schemas.microsoft.com/office/powerpoint/2010/main" val="208688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238A9-3834-2B6A-CA86-2A58B9A34874}"/>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A7E282F1-31A8-3B9C-DE20-6558844054A5}"/>
              </a:ext>
            </a:extLst>
          </p:cNvPr>
          <p:cNvSpPr txBox="1"/>
          <p:nvPr/>
        </p:nvSpPr>
        <p:spPr>
          <a:xfrm>
            <a:off x="1346048" y="1556212"/>
            <a:ext cx="5784166" cy="1412585"/>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1400" b="1" u="sng" kern="1200" dirty="0">
                <a:latin typeface="Arial" panose="020B0604020202020204" pitchFamily="34" charset="0"/>
                <a:ea typeface="+mj-ea"/>
                <a:cs typeface="Arial" panose="020B0604020202020204" pitchFamily="34" charset="0"/>
              </a:rPr>
              <a:t>PROJECT GOALS</a:t>
            </a:r>
          </a:p>
          <a:p>
            <a:pPr marL="742950" lvl="1" indent="-285750" defTabSz="914400">
              <a:lnSpc>
                <a:spcPct val="90000"/>
              </a:lnSpc>
              <a:spcBef>
                <a:spcPct val="0"/>
              </a:spcBef>
              <a:spcAft>
                <a:spcPts val="600"/>
              </a:spcAft>
            </a:pPr>
            <a:r>
              <a:rPr lang="en-US" sz="1400" b="1" kern="1200" dirty="0">
                <a:latin typeface="Arial" panose="020B0604020202020204" pitchFamily="34" charset="0"/>
                <a:ea typeface="+mj-ea"/>
                <a:cs typeface="Arial" panose="020B0604020202020204" pitchFamily="34" charset="0"/>
              </a:rPr>
              <a:t>Flood Control</a:t>
            </a:r>
          </a:p>
          <a:p>
            <a:pPr marL="742950" lvl="1" indent="-285750" defTabSz="914400">
              <a:lnSpc>
                <a:spcPct val="90000"/>
              </a:lnSpc>
              <a:spcBef>
                <a:spcPct val="0"/>
              </a:spcBef>
              <a:spcAft>
                <a:spcPts val="600"/>
              </a:spcAft>
            </a:pPr>
            <a:r>
              <a:rPr lang="en-US" sz="1400" b="1" kern="1200" dirty="0">
                <a:latin typeface="Arial" panose="020B0604020202020204" pitchFamily="34" charset="0"/>
                <a:ea typeface="+mj-ea"/>
                <a:cs typeface="Arial" panose="020B0604020202020204" pitchFamily="34" charset="0"/>
              </a:rPr>
              <a:t>Aquatic Enhancements</a:t>
            </a:r>
          </a:p>
          <a:p>
            <a:pPr marL="742950" lvl="1" indent="-285750" defTabSz="914400">
              <a:lnSpc>
                <a:spcPct val="90000"/>
              </a:lnSpc>
              <a:spcBef>
                <a:spcPct val="0"/>
              </a:spcBef>
              <a:spcAft>
                <a:spcPts val="600"/>
              </a:spcAft>
            </a:pPr>
            <a:r>
              <a:rPr lang="en-US" sz="1400" b="1" kern="1200" dirty="0">
                <a:latin typeface="Arial" panose="020B0604020202020204" pitchFamily="34" charset="0"/>
                <a:ea typeface="+mj-ea"/>
                <a:cs typeface="Arial" panose="020B0604020202020204" pitchFamily="34" charset="0"/>
              </a:rPr>
              <a:t>Vegetative Improvements</a:t>
            </a:r>
          </a:p>
          <a:p>
            <a:pPr marL="742950" lvl="1" indent="-285750" defTabSz="914400">
              <a:lnSpc>
                <a:spcPct val="90000"/>
              </a:lnSpc>
              <a:spcBef>
                <a:spcPct val="0"/>
              </a:spcBef>
              <a:spcAft>
                <a:spcPts val="600"/>
              </a:spcAft>
            </a:pPr>
            <a:r>
              <a:rPr lang="en-US" sz="1400" b="1" kern="1200" dirty="0">
                <a:latin typeface="Arial" panose="020B0604020202020204" pitchFamily="34" charset="0"/>
                <a:ea typeface="+mj-ea"/>
                <a:cs typeface="Arial" panose="020B0604020202020204" pitchFamily="34" charset="0"/>
              </a:rPr>
              <a:t>Landform Amenities</a:t>
            </a:r>
          </a:p>
        </p:txBody>
      </p:sp>
      <p:pic>
        <p:nvPicPr>
          <p:cNvPr id="2" name="Picture 1" descr="A picture containing text, map, atlas, diagram&#10;&#10;Description automatically generated">
            <a:extLst>
              <a:ext uri="{FF2B5EF4-FFF2-40B4-BE49-F238E27FC236}">
                <a16:creationId xmlns:a16="http://schemas.microsoft.com/office/drawing/2014/main" id="{2B6C3AAC-A8C6-6CDE-53FF-B46C0816918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auto">
          <a:xfrm>
            <a:off x="6975408" y="271670"/>
            <a:ext cx="4690180" cy="6374295"/>
          </a:xfrm>
          <a:prstGeom prst="rect">
            <a:avLst/>
          </a:prstGeom>
          <a:noFill/>
          <a:ln>
            <a:noFill/>
          </a:ln>
        </p:spPr>
      </p:pic>
      <p:pic>
        <p:nvPicPr>
          <p:cNvPr id="4" name="Picture 3" descr="A map of a city&#10;&#10;Description automatically generated">
            <a:extLst>
              <a:ext uri="{FF2B5EF4-FFF2-40B4-BE49-F238E27FC236}">
                <a16:creationId xmlns:a16="http://schemas.microsoft.com/office/drawing/2014/main" id="{8AF52922-C7F7-CFC8-9980-ABC7691EBBAF}"/>
              </a:ext>
            </a:extLst>
          </p:cNvPr>
          <p:cNvPicPr>
            <a:picLocks noChangeAspect="1"/>
          </p:cNvPicPr>
          <p:nvPr/>
        </p:nvPicPr>
        <p:blipFill>
          <a:blip r:embed="rId4"/>
          <a:stretch>
            <a:fillRect/>
          </a:stretch>
        </p:blipFill>
        <p:spPr>
          <a:xfrm>
            <a:off x="1745575" y="3240225"/>
            <a:ext cx="5276215" cy="3279775"/>
          </a:xfrm>
          <a:prstGeom prst="rect">
            <a:avLst/>
          </a:prstGeom>
        </p:spPr>
      </p:pic>
    </p:spTree>
    <p:extLst>
      <p:ext uri="{BB962C8B-B14F-4D97-AF65-F5344CB8AC3E}">
        <p14:creationId xmlns:p14="http://schemas.microsoft.com/office/powerpoint/2010/main" val="34317319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451BA-F270-FA43-4339-B6C533420058}"/>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F53EB0A6-90DF-0E63-4FDF-D089FB6D64AE}"/>
              </a:ext>
            </a:extLst>
          </p:cNvPr>
          <p:cNvSpPr txBox="1"/>
          <p:nvPr/>
        </p:nvSpPr>
        <p:spPr>
          <a:xfrm>
            <a:off x="6678686" y="727075"/>
            <a:ext cx="5291473" cy="461665"/>
          </a:xfrm>
          <a:prstGeom prst="rect">
            <a:avLst/>
          </a:prstGeom>
          <a:noFill/>
        </p:spPr>
        <p:txBody>
          <a:bodyPr wrap="square" rtlCol="0">
            <a:spAutoFit/>
          </a:bodyPr>
          <a:lstStyle/>
          <a:p>
            <a:pPr algn="r"/>
            <a:r>
              <a:rPr lang="en-US" sz="2400" b="1" dirty="0">
                <a:solidFill>
                  <a:schemeClr val="tx2">
                    <a:lumMod val="90000"/>
                    <a:lumOff val="10000"/>
                  </a:schemeClr>
                </a:solidFill>
              </a:rPr>
              <a:t>Bicentennial Integration</a:t>
            </a:r>
            <a:endParaRPr lang="en-US" sz="2400" dirty="0">
              <a:solidFill>
                <a:schemeClr val="tx2">
                  <a:lumMod val="90000"/>
                  <a:lumOff val="10000"/>
                </a:schemeClr>
              </a:solidFill>
            </a:endParaRPr>
          </a:p>
        </p:txBody>
      </p:sp>
      <p:pic>
        <p:nvPicPr>
          <p:cNvPr id="7" name="Picture 6">
            <a:extLst>
              <a:ext uri="{FF2B5EF4-FFF2-40B4-BE49-F238E27FC236}">
                <a16:creationId xmlns:a16="http://schemas.microsoft.com/office/drawing/2014/main" id="{8F88A66F-93C9-F3A7-BCDF-F82F382C00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60371" y="1550904"/>
            <a:ext cx="8018645" cy="5163478"/>
          </a:xfrm>
          <a:prstGeom prst="rect">
            <a:avLst/>
          </a:prstGeom>
        </p:spPr>
      </p:pic>
      <p:sp>
        <p:nvSpPr>
          <p:cNvPr id="2" name="TextBox 1">
            <a:extLst>
              <a:ext uri="{FF2B5EF4-FFF2-40B4-BE49-F238E27FC236}">
                <a16:creationId xmlns:a16="http://schemas.microsoft.com/office/drawing/2014/main" id="{3092F51B-5B6B-9549-266D-3B3BC245329A}"/>
              </a:ext>
            </a:extLst>
          </p:cNvPr>
          <p:cNvSpPr txBox="1"/>
          <p:nvPr/>
        </p:nvSpPr>
        <p:spPr>
          <a:xfrm>
            <a:off x="370114" y="1766261"/>
            <a:ext cx="3156857" cy="1412585"/>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1400" b="1" u="sng" kern="1200" dirty="0">
                <a:latin typeface="Arial" panose="020B0604020202020204" pitchFamily="34" charset="0"/>
                <a:ea typeface="+mj-ea"/>
                <a:cs typeface="Arial" panose="020B0604020202020204" pitchFamily="34" charset="0"/>
              </a:rPr>
              <a:t>PROJECT GOALS</a:t>
            </a:r>
          </a:p>
          <a:p>
            <a:pPr marL="742950" lvl="1" indent="-285750" defTabSz="914400">
              <a:lnSpc>
                <a:spcPct val="90000"/>
              </a:lnSpc>
              <a:spcBef>
                <a:spcPct val="0"/>
              </a:spcBef>
              <a:spcAft>
                <a:spcPts val="600"/>
              </a:spcAft>
              <a:buFont typeface="Wingdings" panose="05000000000000000000" pitchFamily="2" charset="2"/>
              <a:buChar char="Ø"/>
            </a:pPr>
            <a:r>
              <a:rPr lang="en-US" sz="1400" b="1" kern="1200" dirty="0">
                <a:latin typeface="Arial" panose="020B0604020202020204" pitchFamily="34" charset="0"/>
                <a:ea typeface="+mj-ea"/>
                <a:cs typeface="Arial" panose="020B0604020202020204" pitchFamily="34" charset="0"/>
              </a:rPr>
              <a:t>Flood Control</a:t>
            </a:r>
          </a:p>
          <a:p>
            <a:pPr marL="742950" lvl="1" indent="-285750" defTabSz="914400">
              <a:lnSpc>
                <a:spcPct val="90000"/>
              </a:lnSpc>
              <a:spcBef>
                <a:spcPct val="0"/>
              </a:spcBef>
              <a:spcAft>
                <a:spcPts val="600"/>
              </a:spcAft>
              <a:buFont typeface="Wingdings" panose="05000000000000000000" pitchFamily="2" charset="2"/>
              <a:buChar char="Ø"/>
            </a:pPr>
            <a:r>
              <a:rPr lang="en-US" sz="1400" b="1" kern="1200" dirty="0">
                <a:latin typeface="Arial" panose="020B0604020202020204" pitchFamily="34" charset="0"/>
                <a:ea typeface="+mj-ea"/>
                <a:cs typeface="Arial" panose="020B0604020202020204" pitchFamily="34" charset="0"/>
              </a:rPr>
              <a:t>Aquatic Enhancements</a:t>
            </a:r>
          </a:p>
          <a:p>
            <a:pPr marL="742950" lvl="1" indent="-285750" defTabSz="914400">
              <a:lnSpc>
                <a:spcPct val="90000"/>
              </a:lnSpc>
              <a:spcBef>
                <a:spcPct val="0"/>
              </a:spcBef>
              <a:spcAft>
                <a:spcPts val="600"/>
              </a:spcAft>
              <a:buFont typeface="Wingdings" panose="05000000000000000000" pitchFamily="2" charset="2"/>
              <a:buChar char="Ø"/>
            </a:pPr>
            <a:r>
              <a:rPr lang="en-US" sz="1400" b="1" kern="1200" dirty="0">
                <a:latin typeface="Arial" panose="020B0604020202020204" pitchFamily="34" charset="0"/>
                <a:ea typeface="+mj-ea"/>
                <a:cs typeface="Arial" panose="020B0604020202020204" pitchFamily="34" charset="0"/>
              </a:rPr>
              <a:t>Vegetative Improvements</a:t>
            </a:r>
          </a:p>
          <a:p>
            <a:pPr marL="742950" lvl="1" indent="-285750" defTabSz="914400">
              <a:lnSpc>
                <a:spcPct val="90000"/>
              </a:lnSpc>
              <a:spcBef>
                <a:spcPct val="0"/>
              </a:spcBef>
              <a:spcAft>
                <a:spcPts val="600"/>
              </a:spcAft>
              <a:buFont typeface="Wingdings" panose="05000000000000000000" pitchFamily="2" charset="2"/>
              <a:buChar char="Ø"/>
            </a:pPr>
            <a:r>
              <a:rPr lang="en-US" sz="1400" b="1" kern="1200" dirty="0">
                <a:latin typeface="Arial" panose="020B0604020202020204" pitchFamily="34" charset="0"/>
                <a:ea typeface="+mj-ea"/>
                <a:cs typeface="Arial" panose="020B0604020202020204" pitchFamily="34" charset="0"/>
              </a:rPr>
              <a:t>Landform Amenities</a:t>
            </a:r>
          </a:p>
        </p:txBody>
      </p:sp>
      <p:cxnSp>
        <p:nvCxnSpPr>
          <p:cNvPr id="6" name="Connector: Curved 5">
            <a:extLst>
              <a:ext uri="{FF2B5EF4-FFF2-40B4-BE49-F238E27FC236}">
                <a16:creationId xmlns:a16="http://schemas.microsoft.com/office/drawing/2014/main" id="{0B1F870C-6A38-86F1-2DB7-A138912D795F}"/>
              </a:ext>
            </a:extLst>
          </p:cNvPr>
          <p:cNvCxnSpPr>
            <a:cxnSpLocks/>
          </p:cNvCxnSpPr>
          <p:nvPr/>
        </p:nvCxnSpPr>
        <p:spPr>
          <a:xfrm rot="10800000" flipV="1">
            <a:off x="7010401" y="5671456"/>
            <a:ext cx="4093029" cy="587829"/>
          </a:xfrm>
          <a:prstGeom prst="curvedConnector3">
            <a:avLst>
              <a:gd name="adj1" fmla="val 56915"/>
            </a:avLst>
          </a:prstGeom>
          <a:ln w="76200" cap="flat" cmpd="sng" algn="ctr">
            <a:solidFill>
              <a:srgbClr val="C0D5DD"/>
            </a:solidFill>
            <a:prstDash val="dashDot"/>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3" name="Arrow: Quad 12">
            <a:extLst>
              <a:ext uri="{FF2B5EF4-FFF2-40B4-BE49-F238E27FC236}">
                <a16:creationId xmlns:a16="http://schemas.microsoft.com/office/drawing/2014/main" id="{14183114-771A-C7AF-EF7C-543A6BA5B8E5}"/>
              </a:ext>
            </a:extLst>
          </p:cNvPr>
          <p:cNvSpPr/>
          <p:nvPr/>
        </p:nvSpPr>
        <p:spPr>
          <a:xfrm>
            <a:off x="10907486" y="2318657"/>
            <a:ext cx="914400" cy="783989"/>
          </a:xfrm>
          <a:prstGeom prst="quadArrow">
            <a:avLst/>
          </a:prstGeom>
          <a:solidFill>
            <a:schemeClr val="accent3"/>
          </a:solidFill>
          <a:ln w="6561" cap="flat">
            <a:noFill/>
            <a:prstDash val="solid"/>
            <a:miter/>
          </a:ln>
          <a:effectLst>
            <a:outerShdw blurRad="50800" dist="38100" dir="2700000" algn="tl" rotWithShape="0">
              <a:prstClr val="black">
                <a:alpha val="40000"/>
              </a:prstClr>
            </a:outerShdw>
          </a:effectLst>
        </p:spPr>
        <p:txBody>
          <a:bodyPr rtlCol="0" anchor="ctr"/>
          <a:lstStyle/>
          <a:p>
            <a:pPr algn="l"/>
            <a:endParaRPr lang="en-US" dirty="0"/>
          </a:p>
        </p:txBody>
      </p:sp>
      <p:sp>
        <p:nvSpPr>
          <p:cNvPr id="15" name="Arrow: Down 14">
            <a:extLst>
              <a:ext uri="{FF2B5EF4-FFF2-40B4-BE49-F238E27FC236}">
                <a16:creationId xmlns:a16="http://schemas.microsoft.com/office/drawing/2014/main" id="{E623387C-02D0-FD3A-270B-28FF2C85567B}"/>
              </a:ext>
            </a:extLst>
          </p:cNvPr>
          <p:cNvSpPr/>
          <p:nvPr/>
        </p:nvSpPr>
        <p:spPr>
          <a:xfrm rot="2844831">
            <a:off x="7530457" y="5040438"/>
            <a:ext cx="484525" cy="968828"/>
          </a:xfrm>
          <a:prstGeom prst="downArrow">
            <a:avLst/>
          </a:prstGeom>
          <a:solidFill>
            <a:schemeClr val="accent1">
              <a:lumMod val="75000"/>
            </a:schemeClr>
          </a:solidFill>
          <a:ln w="6561" cap="flat">
            <a:noFill/>
            <a:prstDash val="solid"/>
            <a:miter/>
          </a:ln>
        </p:spPr>
        <p:txBody>
          <a:bodyPr rtlCol="0" anchor="ctr"/>
          <a:lstStyle/>
          <a:p>
            <a:pPr algn="l"/>
            <a:endParaRPr lang="en-US" dirty="0"/>
          </a:p>
        </p:txBody>
      </p:sp>
      <p:sp>
        <p:nvSpPr>
          <p:cNvPr id="16" name="Arrow: Down 15">
            <a:extLst>
              <a:ext uri="{FF2B5EF4-FFF2-40B4-BE49-F238E27FC236}">
                <a16:creationId xmlns:a16="http://schemas.microsoft.com/office/drawing/2014/main" id="{65FC760F-D200-C0BA-19ED-6AF9109C31AE}"/>
              </a:ext>
            </a:extLst>
          </p:cNvPr>
          <p:cNvSpPr/>
          <p:nvPr/>
        </p:nvSpPr>
        <p:spPr>
          <a:xfrm rot="2844831">
            <a:off x="8294059" y="2427967"/>
            <a:ext cx="484525" cy="968828"/>
          </a:xfrm>
          <a:prstGeom prst="downArrow">
            <a:avLst/>
          </a:prstGeom>
          <a:solidFill>
            <a:schemeClr val="accent1">
              <a:lumMod val="75000"/>
            </a:schemeClr>
          </a:solidFill>
          <a:ln w="6561" cap="flat">
            <a:noFill/>
            <a:prstDash val="solid"/>
            <a:miter/>
          </a:ln>
        </p:spPr>
        <p:txBody>
          <a:bodyPr rtlCol="0" anchor="ctr"/>
          <a:lstStyle/>
          <a:p>
            <a:pPr algn="l"/>
            <a:endParaRPr lang="en-US" dirty="0"/>
          </a:p>
        </p:txBody>
      </p:sp>
      <p:pic>
        <p:nvPicPr>
          <p:cNvPr id="4" name="Picture 3">
            <a:extLst>
              <a:ext uri="{FF2B5EF4-FFF2-40B4-BE49-F238E27FC236}">
                <a16:creationId xmlns:a16="http://schemas.microsoft.com/office/drawing/2014/main" id="{16A74A74-E332-E9AD-CE6C-0DE3764D0990}"/>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128768" y="3237306"/>
            <a:ext cx="3713889" cy="3514142"/>
          </a:xfrm>
          <a:prstGeom prst="rect">
            <a:avLst/>
          </a:prstGeom>
          <a:noFill/>
          <a:ln>
            <a:noFill/>
          </a:ln>
          <a:extLst>
            <a:ext uri="{53640926-AAD7-44D8-BBD7-CCE9431645EC}">
              <a14:shadowObscured xmlns:a14="http://schemas.microsoft.com/office/drawing/2010/main"/>
            </a:ext>
          </a:extLst>
        </p:spPr>
      </p:pic>
      <p:sp>
        <p:nvSpPr>
          <p:cNvPr id="9" name="Arrow: Down 8">
            <a:extLst>
              <a:ext uri="{FF2B5EF4-FFF2-40B4-BE49-F238E27FC236}">
                <a16:creationId xmlns:a16="http://schemas.microsoft.com/office/drawing/2014/main" id="{118B9DD0-6485-E761-CDB5-51B4705262A0}"/>
              </a:ext>
            </a:extLst>
          </p:cNvPr>
          <p:cNvSpPr/>
          <p:nvPr/>
        </p:nvSpPr>
        <p:spPr>
          <a:xfrm rot="3294795">
            <a:off x="2385091" y="3618137"/>
            <a:ext cx="170723" cy="1211861"/>
          </a:xfrm>
          <a:prstGeom prst="downArrow">
            <a:avLst/>
          </a:prstGeom>
          <a:solidFill>
            <a:schemeClr val="accent1">
              <a:lumMod val="75000"/>
            </a:schemeClr>
          </a:solidFill>
          <a:ln w="6561" cap="flat">
            <a:noFill/>
            <a:prstDash val="solid"/>
            <a:miter/>
          </a:ln>
        </p:spPr>
        <p:txBody>
          <a:bodyPr rtlCol="0" anchor="ctr"/>
          <a:lstStyle/>
          <a:p>
            <a:pPr algn="l"/>
            <a:endParaRPr lang="en-US" dirty="0"/>
          </a:p>
        </p:txBody>
      </p:sp>
      <p:sp>
        <p:nvSpPr>
          <p:cNvPr id="10" name="Arrow: Down 9">
            <a:extLst>
              <a:ext uri="{FF2B5EF4-FFF2-40B4-BE49-F238E27FC236}">
                <a16:creationId xmlns:a16="http://schemas.microsoft.com/office/drawing/2014/main" id="{192A4F3C-D87C-6BE1-5F22-90E8922680F7}"/>
              </a:ext>
            </a:extLst>
          </p:cNvPr>
          <p:cNvSpPr/>
          <p:nvPr/>
        </p:nvSpPr>
        <p:spPr>
          <a:xfrm rot="14075409">
            <a:off x="3239813" y="3140914"/>
            <a:ext cx="163286" cy="968828"/>
          </a:xfrm>
          <a:prstGeom prst="downArrow">
            <a:avLst/>
          </a:prstGeom>
          <a:solidFill>
            <a:schemeClr val="accent1">
              <a:lumMod val="75000"/>
            </a:schemeClr>
          </a:solidFill>
          <a:ln w="6561" cap="flat">
            <a:noFill/>
            <a:prstDash val="solid"/>
            <a:miter/>
          </a:ln>
        </p:spPr>
        <p:txBody>
          <a:bodyPr rtlCol="0" anchor="ctr"/>
          <a:lstStyle/>
          <a:p>
            <a:pPr algn="l"/>
            <a:endParaRPr lang="en-US" dirty="0"/>
          </a:p>
        </p:txBody>
      </p:sp>
      <p:sp>
        <p:nvSpPr>
          <p:cNvPr id="11" name="Oval 10">
            <a:extLst>
              <a:ext uri="{FF2B5EF4-FFF2-40B4-BE49-F238E27FC236}">
                <a16:creationId xmlns:a16="http://schemas.microsoft.com/office/drawing/2014/main" id="{462C497E-DC7F-612E-832F-45CA5F5A6FD3}"/>
              </a:ext>
            </a:extLst>
          </p:cNvPr>
          <p:cNvSpPr/>
          <p:nvPr/>
        </p:nvSpPr>
        <p:spPr>
          <a:xfrm>
            <a:off x="9768329" y="3464810"/>
            <a:ext cx="1520157" cy="1913435"/>
          </a:xfrm>
          <a:prstGeom prst="ellipse">
            <a:avLst/>
          </a:prstGeom>
          <a:noFill/>
          <a:ln w="57150" cap="flat">
            <a:solidFill>
              <a:srgbClr val="C00000"/>
            </a:solidFill>
            <a:prstDash val="dash"/>
            <a:miter/>
          </a:ln>
        </p:spPr>
        <p:txBody>
          <a:bodyPr rtlCol="0" anchor="ctr"/>
          <a:lstStyle/>
          <a:p>
            <a:pPr algn="l"/>
            <a:endParaRPr lang="en-US" dirty="0"/>
          </a:p>
        </p:txBody>
      </p:sp>
    </p:spTree>
    <p:extLst>
      <p:ext uri="{BB962C8B-B14F-4D97-AF65-F5344CB8AC3E}">
        <p14:creationId xmlns:p14="http://schemas.microsoft.com/office/powerpoint/2010/main" val="33760621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9223EB-85FF-621B-6266-7D594AE351B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967351" y="-1"/>
            <a:ext cx="4224651" cy="3346705"/>
          </a:xfrm>
          <a:custGeom>
            <a:avLst/>
            <a:gdLst/>
            <a:ahLst/>
            <a:cxnLst/>
            <a:rect l="l" t="t" r="r" b="b"/>
            <a:pathLst>
              <a:path w="4224651" h="3346705">
                <a:moveTo>
                  <a:pt x="1549963" y="0"/>
                </a:moveTo>
                <a:lnTo>
                  <a:pt x="1555540" y="0"/>
                </a:lnTo>
                <a:lnTo>
                  <a:pt x="2621768" y="0"/>
                </a:lnTo>
                <a:lnTo>
                  <a:pt x="4224651" y="0"/>
                </a:lnTo>
                <a:lnTo>
                  <a:pt x="4224651" y="3346705"/>
                </a:lnTo>
                <a:lnTo>
                  <a:pt x="0" y="3346705"/>
                </a:lnTo>
                <a:close/>
              </a:path>
            </a:pathLst>
          </a:custGeom>
        </p:spPr>
      </p:pic>
      <p:pic>
        <p:nvPicPr>
          <p:cNvPr id="4" name="Picture 3" descr="A parking lot with a building and trees&#10;&#10;AI-generated content may be incorrect.">
            <a:extLst>
              <a:ext uri="{FF2B5EF4-FFF2-40B4-BE49-F238E27FC236}">
                <a16:creationId xmlns:a16="http://schemas.microsoft.com/office/drawing/2014/main" id="{DF625512-3E14-BCE8-66D3-1C21CCBEB1E4}"/>
              </a:ext>
            </a:extLst>
          </p:cNvPr>
          <p:cNvPicPr>
            <a:picLocks noChangeAspect="1"/>
          </p:cNvPicPr>
          <p:nvPr/>
        </p:nvPicPr>
        <p:blipFill>
          <a:blip r:embed="rId3" cstate="hqprint">
            <a:extLst>
              <a:ext uri="{28A0092B-C50C-407E-A947-70E740481C1C}">
                <a14:useLocalDpi xmlns:a14="http://schemas.microsoft.com/office/drawing/2010/main"/>
              </a:ext>
            </a:extLst>
          </a:blip>
          <a:srcRect r="-2"/>
          <a:stretch>
            <a:fillRect/>
          </a:stretch>
        </p:blipFill>
        <p:spPr>
          <a:xfrm>
            <a:off x="4493435" y="243"/>
            <a:ext cx="7698564" cy="3346705"/>
          </a:xfrm>
          <a:custGeom>
            <a:avLst/>
            <a:gdLst/>
            <a:ahLst/>
            <a:cxnLst/>
            <a:rect l="l" t="t" r="r" b="b"/>
            <a:pathLst>
              <a:path w="7698564" h="3346705">
                <a:moveTo>
                  <a:pt x="1549963" y="0"/>
                </a:moveTo>
                <a:lnTo>
                  <a:pt x="1555540" y="0"/>
                </a:lnTo>
                <a:lnTo>
                  <a:pt x="2621768" y="0"/>
                </a:lnTo>
                <a:lnTo>
                  <a:pt x="4832507" y="0"/>
                </a:lnTo>
                <a:lnTo>
                  <a:pt x="3282657" y="3346461"/>
                </a:lnTo>
                <a:lnTo>
                  <a:pt x="7698564" y="3346461"/>
                </a:lnTo>
                <a:lnTo>
                  <a:pt x="7698564" y="3346705"/>
                </a:lnTo>
                <a:lnTo>
                  <a:pt x="0" y="3346705"/>
                </a:lnTo>
                <a:close/>
              </a:path>
            </a:pathLst>
          </a:custGeom>
        </p:spPr>
      </p:pic>
      <p:pic>
        <p:nvPicPr>
          <p:cNvPr id="8" name="Picture 7" descr="A street light next to a building&#10;&#10;AI-generated content may be incorrect.">
            <a:extLst>
              <a:ext uri="{FF2B5EF4-FFF2-40B4-BE49-F238E27FC236}">
                <a16:creationId xmlns:a16="http://schemas.microsoft.com/office/drawing/2014/main" id="{04F98BDF-C9E5-EC0A-2B49-8577BBE783E9}"/>
              </a:ext>
            </a:extLst>
          </p:cNvPr>
          <p:cNvPicPr>
            <a:picLocks noChangeAspect="1"/>
          </p:cNvPicPr>
          <p:nvPr/>
        </p:nvPicPr>
        <p:blipFill>
          <a:blip r:embed="rId4" cstate="hqprint">
            <a:extLst>
              <a:ext uri="{28A0092B-C50C-407E-A947-70E740481C1C}">
                <a14:useLocalDpi xmlns:a14="http://schemas.microsoft.com/office/drawing/2010/main"/>
              </a:ext>
            </a:extLst>
          </a:blip>
          <a:srcRect r="-3"/>
          <a:stretch>
            <a:fillRect/>
          </a:stretch>
        </p:blipFill>
        <p:spPr>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10" name="Picture 9" descr="A building with a garden&#10;&#10;AI-generated content may be incorrect.">
            <a:extLst>
              <a:ext uri="{FF2B5EF4-FFF2-40B4-BE49-F238E27FC236}">
                <a16:creationId xmlns:a16="http://schemas.microsoft.com/office/drawing/2014/main" id="{F6D6755A-A5EC-1D8A-9AAB-1D27A433C4D6}"/>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350090"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6" name="Picture 5" descr="A building with a fence and trees&#10;&#10;AI-generated content may be incorrect.">
            <a:extLst>
              <a:ext uri="{FF2B5EF4-FFF2-40B4-BE49-F238E27FC236}">
                <a16:creationId xmlns:a16="http://schemas.microsoft.com/office/drawing/2014/main" id="{BB7C34CC-5AAF-BBD7-764D-D9D7DBB5ACD7}"/>
              </a:ext>
            </a:extLst>
          </p:cNvPr>
          <p:cNvPicPr>
            <a:picLocks noChangeAspect="1"/>
          </p:cNvPicPr>
          <p:nvPr/>
        </p:nvPicPr>
        <p:blipFill>
          <a:blip r:embed="rId6" cstate="hqprint">
            <a:extLst>
              <a:ext uri="{28A0092B-C50C-407E-A947-70E740481C1C}">
                <a14:useLocalDpi xmlns:a14="http://schemas.microsoft.com/office/drawing/2010/main"/>
              </a:ext>
            </a:extLst>
          </a:blip>
          <a:srcRect r="-2"/>
          <a:stretch>
            <a:fillRect/>
          </a:stretch>
        </p:blipFill>
        <p:spPr>
          <a:xfrm>
            <a:off x="-1" y="3511295"/>
            <a:ext cx="769856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spTree>
    <p:extLst>
      <p:ext uri="{BB962C8B-B14F-4D97-AF65-F5344CB8AC3E}">
        <p14:creationId xmlns:p14="http://schemas.microsoft.com/office/powerpoint/2010/main" val="14624960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19C6F6-E5DE-96E5-BF4B-D0BD544EB38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DCE9716-D9B9-7E55-BFE2-040B0AB17CDA}"/>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4493435" y="243"/>
            <a:ext cx="7698564" cy="3346705"/>
          </a:xfrm>
          <a:custGeom>
            <a:avLst/>
            <a:gdLst/>
            <a:ahLst/>
            <a:cxnLst/>
            <a:rect l="l" t="t" r="r" b="b"/>
            <a:pathLst>
              <a:path w="7698564" h="3346705">
                <a:moveTo>
                  <a:pt x="1549963" y="0"/>
                </a:moveTo>
                <a:lnTo>
                  <a:pt x="1555540" y="0"/>
                </a:lnTo>
                <a:lnTo>
                  <a:pt x="2621768" y="0"/>
                </a:lnTo>
                <a:lnTo>
                  <a:pt x="4832507" y="0"/>
                </a:lnTo>
                <a:lnTo>
                  <a:pt x="3282657" y="3346461"/>
                </a:lnTo>
                <a:lnTo>
                  <a:pt x="7698564" y="3346461"/>
                </a:lnTo>
                <a:lnTo>
                  <a:pt x="7698564" y="3346705"/>
                </a:lnTo>
                <a:lnTo>
                  <a:pt x="0" y="3346705"/>
                </a:lnTo>
                <a:close/>
              </a:path>
            </a:pathLst>
          </a:custGeom>
        </p:spPr>
      </p:pic>
      <p:pic>
        <p:nvPicPr>
          <p:cNvPr id="8" name="Picture 7">
            <a:extLst>
              <a:ext uri="{FF2B5EF4-FFF2-40B4-BE49-F238E27FC236}">
                <a16:creationId xmlns:a16="http://schemas.microsoft.com/office/drawing/2014/main" id="{E68F2BDE-5519-93F7-855F-5F0217BA986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6" name="Picture 5">
            <a:extLst>
              <a:ext uri="{FF2B5EF4-FFF2-40B4-BE49-F238E27FC236}">
                <a16:creationId xmlns:a16="http://schemas.microsoft.com/office/drawing/2014/main" id="{2C3E3CAF-AF65-0838-A7BC-C6E2350B5B1E}"/>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 y="3511295"/>
            <a:ext cx="769856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pic>
        <p:nvPicPr>
          <p:cNvPr id="3" name="Picture 2">
            <a:extLst>
              <a:ext uri="{FF2B5EF4-FFF2-40B4-BE49-F238E27FC236}">
                <a16:creationId xmlns:a16="http://schemas.microsoft.com/office/drawing/2014/main" id="{16E885C8-36EA-CB0E-6617-7761AD573459}"/>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4493435" y="243"/>
            <a:ext cx="7698564" cy="3346705"/>
          </a:xfrm>
          <a:custGeom>
            <a:avLst/>
            <a:gdLst/>
            <a:ahLst/>
            <a:cxnLst/>
            <a:rect l="l" t="t" r="r" b="b"/>
            <a:pathLst>
              <a:path w="7698564" h="3346705">
                <a:moveTo>
                  <a:pt x="1549963" y="0"/>
                </a:moveTo>
                <a:lnTo>
                  <a:pt x="1555540" y="0"/>
                </a:lnTo>
                <a:lnTo>
                  <a:pt x="2621768" y="0"/>
                </a:lnTo>
                <a:lnTo>
                  <a:pt x="4832507" y="0"/>
                </a:lnTo>
                <a:lnTo>
                  <a:pt x="3282657" y="3346461"/>
                </a:lnTo>
                <a:lnTo>
                  <a:pt x="7698564" y="3346461"/>
                </a:lnTo>
                <a:lnTo>
                  <a:pt x="7698564" y="3346705"/>
                </a:lnTo>
                <a:lnTo>
                  <a:pt x="0" y="3346705"/>
                </a:lnTo>
                <a:close/>
              </a:path>
            </a:pathLst>
          </a:custGeom>
        </p:spPr>
      </p:pic>
      <p:pic>
        <p:nvPicPr>
          <p:cNvPr id="7" name="Picture 6">
            <a:extLst>
              <a:ext uri="{FF2B5EF4-FFF2-40B4-BE49-F238E27FC236}">
                <a16:creationId xmlns:a16="http://schemas.microsoft.com/office/drawing/2014/main" id="{A88A427F-34FC-EC3E-749E-913F60D85015}"/>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6350090"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9" name="Picture 8">
            <a:extLst>
              <a:ext uri="{FF2B5EF4-FFF2-40B4-BE49-F238E27FC236}">
                <a16:creationId xmlns:a16="http://schemas.microsoft.com/office/drawing/2014/main" id="{FA3D0063-300A-2460-948F-CDD09318F6D3}"/>
              </a:ext>
            </a:extLst>
          </p:cNvPr>
          <p:cNvPicPr>
            <a:picLocks noChangeAspect="1"/>
          </p:cNvPicPr>
          <p:nvPr/>
        </p:nvPicPr>
        <p:blipFill>
          <a:blip r:embed="rId7" cstate="hqprint">
            <a:extLst>
              <a:ext uri="{28A0092B-C50C-407E-A947-70E740481C1C}">
                <a14:useLocalDpi xmlns:a14="http://schemas.microsoft.com/office/drawing/2010/main"/>
              </a:ext>
            </a:extLst>
          </a:blip>
          <a:srcRect/>
          <a:stretch>
            <a:fillRect/>
          </a:stretch>
        </p:blipFill>
        <p:spPr>
          <a:xfrm>
            <a:off x="7967351" y="89107"/>
            <a:ext cx="4224651" cy="3168488"/>
          </a:xfrm>
          <a:custGeom>
            <a:avLst/>
            <a:gdLst/>
            <a:ahLst/>
            <a:cxnLst/>
            <a:rect l="l" t="t" r="r" b="b"/>
            <a:pathLst>
              <a:path w="4224651" h="3346705">
                <a:moveTo>
                  <a:pt x="1549963" y="0"/>
                </a:moveTo>
                <a:lnTo>
                  <a:pt x="1555540" y="0"/>
                </a:lnTo>
                <a:lnTo>
                  <a:pt x="2621768" y="0"/>
                </a:lnTo>
                <a:lnTo>
                  <a:pt x="4224651" y="0"/>
                </a:lnTo>
                <a:lnTo>
                  <a:pt x="4224651" y="3346705"/>
                </a:lnTo>
                <a:lnTo>
                  <a:pt x="0" y="3346705"/>
                </a:lnTo>
                <a:close/>
              </a:path>
            </a:pathLst>
          </a:custGeom>
        </p:spPr>
      </p:pic>
    </p:spTree>
    <p:extLst>
      <p:ext uri="{BB962C8B-B14F-4D97-AF65-F5344CB8AC3E}">
        <p14:creationId xmlns:p14="http://schemas.microsoft.com/office/powerpoint/2010/main" val="27284497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train tracks in a park&#10;&#10;AI-generated content may be incorrect.">
            <a:extLst>
              <a:ext uri="{FF2B5EF4-FFF2-40B4-BE49-F238E27FC236}">
                <a16:creationId xmlns:a16="http://schemas.microsoft.com/office/drawing/2014/main" id="{EFB837BA-624E-418D-9A82-120116B463FF}"/>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2" y="-3956"/>
            <a:ext cx="12192001" cy="6861956"/>
          </a:xfrm>
          <a:prstGeom prst="rect">
            <a:avLst/>
          </a:prstGeom>
        </p:spPr>
      </p:pic>
      <p:pic>
        <p:nvPicPr>
          <p:cNvPr id="3" name="Picture 2">
            <a:extLst>
              <a:ext uri="{FF2B5EF4-FFF2-40B4-BE49-F238E27FC236}">
                <a16:creationId xmlns:a16="http://schemas.microsoft.com/office/drawing/2014/main" id="{65E37A9A-6F87-A8E2-54FB-44197C3CEAD2}"/>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7289040" y="1"/>
            <a:ext cx="4902960" cy="471351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7305817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1D12E31-4340-F2EA-A351-5E4CD6EB3B0C}"/>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map of a neighborhood">
            <a:extLst>
              <a:ext uri="{FF2B5EF4-FFF2-40B4-BE49-F238E27FC236}">
                <a16:creationId xmlns:a16="http://schemas.microsoft.com/office/drawing/2014/main" id="{3F06AC12-AFDA-5FC6-5DCD-0E32A0366E62}"/>
              </a:ext>
            </a:extLst>
          </p:cNvPr>
          <p:cNvPicPr>
            <a:picLocks noChangeAspect="1"/>
          </p:cNvPicPr>
          <p:nvPr/>
        </p:nvPicPr>
        <p:blipFill>
          <a:blip r:embed="rId3" cstate="hqprint">
            <a:extLst>
              <a:ext uri="{28A0092B-C50C-407E-A947-70E740481C1C}">
                <a14:useLocalDpi xmlns:a14="http://schemas.microsoft.com/office/drawing/2010/main"/>
              </a:ext>
            </a:extLst>
          </a:blip>
          <a:srcRect r="-1818"/>
          <a:stretch>
            <a:fillRect/>
          </a:stretch>
        </p:blipFill>
        <p:spPr>
          <a:xfrm>
            <a:off x="20" y="-9604"/>
            <a:ext cx="12191980" cy="6856718"/>
          </a:xfrm>
          <a:prstGeom prst="rect">
            <a:avLst/>
          </a:prstGeom>
        </p:spPr>
      </p:pic>
    </p:spTree>
    <p:extLst>
      <p:ext uri="{BB962C8B-B14F-4D97-AF65-F5344CB8AC3E}">
        <p14:creationId xmlns:p14="http://schemas.microsoft.com/office/powerpoint/2010/main" val="13427964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45197-FF0F-83DE-C800-03777370601B}"/>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21ED362F-7D34-FE2E-1AB1-7E431CCDE622}"/>
              </a:ext>
            </a:extLst>
          </p:cNvPr>
          <p:cNvSpPr/>
          <p:nvPr/>
        </p:nvSpPr>
        <p:spPr>
          <a:xfrm>
            <a:off x="1349829" y="1459995"/>
            <a:ext cx="10842171" cy="5397995"/>
          </a:xfrm>
          <a:prstGeom prst="rect">
            <a:avLst/>
          </a:prstGeom>
          <a:solidFill>
            <a:srgbClr val="FFE9C9"/>
          </a:solidFill>
          <a:ln w="6561" cap="flat">
            <a:noFill/>
            <a:prstDash val="solid"/>
            <a:miter/>
          </a:ln>
        </p:spPr>
        <p:txBody>
          <a:bodyPr rtlCol="0" anchor="ctr"/>
          <a:lstStyle/>
          <a:p>
            <a:pPr algn="l"/>
            <a:endParaRPr lang="en-US" dirty="0"/>
          </a:p>
        </p:txBody>
      </p:sp>
      <p:pic>
        <p:nvPicPr>
          <p:cNvPr id="12" name="Picture 11" descr="A diagram of a pie chart&#10;&#10;AI-generated content may be incorrect.">
            <a:extLst>
              <a:ext uri="{FF2B5EF4-FFF2-40B4-BE49-F238E27FC236}">
                <a16:creationId xmlns:a16="http://schemas.microsoft.com/office/drawing/2014/main" id="{88ED11B9-F7ED-46FD-E69D-7F9AEE0CA84D}"/>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1377043" y="1459995"/>
            <a:ext cx="9437914" cy="5247031"/>
          </a:xfrm>
          <a:prstGeom prst="rect">
            <a:avLst/>
          </a:prstGeom>
        </p:spPr>
      </p:pic>
      <p:sp>
        <p:nvSpPr>
          <p:cNvPr id="2" name="TextBox 1">
            <a:extLst>
              <a:ext uri="{FF2B5EF4-FFF2-40B4-BE49-F238E27FC236}">
                <a16:creationId xmlns:a16="http://schemas.microsoft.com/office/drawing/2014/main" id="{CC008312-D0FD-DF5F-2630-CA545E3C214F}"/>
              </a:ext>
            </a:extLst>
          </p:cNvPr>
          <p:cNvSpPr txBox="1"/>
          <p:nvPr/>
        </p:nvSpPr>
        <p:spPr>
          <a:xfrm>
            <a:off x="4353232" y="406033"/>
            <a:ext cx="6461725" cy="923330"/>
          </a:xfrm>
          <a:prstGeom prst="rect">
            <a:avLst/>
          </a:prstGeom>
          <a:noFill/>
        </p:spPr>
        <p:txBody>
          <a:bodyPr wrap="square" rtlCol="0">
            <a:spAutoFit/>
          </a:bodyPr>
          <a:lstStyle/>
          <a:p>
            <a:r>
              <a:rPr lang="en-US" sz="5400" b="1" dirty="0"/>
              <a:t>| Funding &amp; Financing</a:t>
            </a:r>
          </a:p>
        </p:txBody>
      </p:sp>
      <p:sp>
        <p:nvSpPr>
          <p:cNvPr id="3" name="TextBox 2">
            <a:extLst>
              <a:ext uri="{FF2B5EF4-FFF2-40B4-BE49-F238E27FC236}">
                <a16:creationId xmlns:a16="http://schemas.microsoft.com/office/drawing/2014/main" id="{1CD5DFBF-E47C-FDD3-654E-F1E2C6939840}"/>
              </a:ext>
            </a:extLst>
          </p:cNvPr>
          <p:cNvSpPr txBox="1"/>
          <p:nvPr/>
        </p:nvSpPr>
        <p:spPr>
          <a:xfrm>
            <a:off x="4766889" y="5514219"/>
            <a:ext cx="3517139" cy="1323439"/>
          </a:xfrm>
          <a:prstGeom prst="rect">
            <a:avLst/>
          </a:prstGeom>
          <a:noFill/>
        </p:spPr>
        <p:txBody>
          <a:bodyPr wrap="square" rtlCol="0">
            <a:spAutoFit/>
          </a:bodyPr>
          <a:lstStyle/>
          <a:p>
            <a:pPr marL="285750" indent="-285750">
              <a:buFont typeface="Arial" panose="020B0604020202020204" pitchFamily="34" charset="0"/>
              <a:buChar char="•"/>
            </a:pPr>
            <a:r>
              <a:rPr lang="en-US" sz="1600" b="1" dirty="0">
                <a:solidFill>
                  <a:schemeClr val="tx2">
                    <a:lumMod val="90000"/>
                    <a:lumOff val="10000"/>
                  </a:schemeClr>
                </a:solidFill>
              </a:rPr>
              <a:t> Ohio EPA 319 Grant 	$302,475</a:t>
            </a:r>
          </a:p>
          <a:p>
            <a:pPr marL="285750" indent="-285750">
              <a:buFont typeface="Arial" panose="020B0604020202020204" pitchFamily="34" charset="0"/>
              <a:buChar char="•"/>
            </a:pPr>
            <a:r>
              <a:rPr lang="en-US" sz="1600" b="1" dirty="0">
                <a:solidFill>
                  <a:schemeClr val="tx2">
                    <a:lumMod val="90000"/>
                    <a:lumOff val="10000"/>
                  </a:schemeClr>
                </a:solidFill>
              </a:rPr>
              <a:t> WRRSP Grant 		$1,241,897</a:t>
            </a:r>
          </a:p>
          <a:p>
            <a:pPr marL="285750" indent="-285750">
              <a:buFont typeface="Arial" panose="020B0604020202020204" pitchFamily="34" charset="0"/>
              <a:buChar char="•"/>
            </a:pPr>
            <a:r>
              <a:rPr lang="en-US" sz="1600" b="1" dirty="0">
                <a:solidFill>
                  <a:schemeClr val="tx2">
                    <a:lumMod val="90000"/>
                    <a:lumOff val="10000"/>
                  </a:schemeClr>
                </a:solidFill>
              </a:rPr>
              <a:t> H2Ohio Grant 		$913,804</a:t>
            </a:r>
          </a:p>
          <a:p>
            <a:pPr marL="285750" indent="-285750">
              <a:buFont typeface="Arial" panose="020B0604020202020204" pitchFamily="34" charset="0"/>
              <a:buChar char="•"/>
            </a:pPr>
            <a:r>
              <a:rPr lang="en-US" sz="1600" b="1" dirty="0">
                <a:solidFill>
                  <a:schemeClr val="tx2">
                    <a:lumMod val="90000"/>
                    <a:lumOff val="10000"/>
                  </a:schemeClr>
                </a:solidFill>
              </a:rPr>
              <a:t> State Cap Grant 		$380,000</a:t>
            </a:r>
          </a:p>
          <a:p>
            <a:pPr marL="285750" indent="-285750">
              <a:buFont typeface="Arial" panose="020B0604020202020204" pitchFamily="34" charset="0"/>
              <a:buChar char="•"/>
            </a:pPr>
            <a:r>
              <a:rPr lang="en-US" sz="1600" b="1" dirty="0">
                <a:solidFill>
                  <a:schemeClr val="tx2">
                    <a:lumMod val="90000"/>
                    <a:lumOff val="10000"/>
                  </a:schemeClr>
                </a:solidFill>
              </a:rPr>
              <a:t> Clean Ohio 			TBD</a:t>
            </a:r>
          </a:p>
        </p:txBody>
      </p:sp>
      <p:sp>
        <p:nvSpPr>
          <p:cNvPr id="6" name="Rectangle 1">
            <a:extLst>
              <a:ext uri="{FF2B5EF4-FFF2-40B4-BE49-F238E27FC236}">
                <a16:creationId xmlns:a16="http://schemas.microsoft.com/office/drawing/2014/main" id="{41A25129-5A0C-7D47-9D6C-889D7EC12E0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TextBox 12">
            <a:extLst>
              <a:ext uri="{FF2B5EF4-FFF2-40B4-BE49-F238E27FC236}">
                <a16:creationId xmlns:a16="http://schemas.microsoft.com/office/drawing/2014/main" id="{A056837D-F7A7-5079-C112-63BD81F4F043}"/>
              </a:ext>
            </a:extLst>
          </p:cNvPr>
          <p:cNvSpPr txBox="1"/>
          <p:nvPr/>
        </p:nvSpPr>
        <p:spPr>
          <a:xfrm>
            <a:off x="4906148" y="1182357"/>
            <a:ext cx="5908809" cy="338554"/>
          </a:xfrm>
          <a:prstGeom prst="rect">
            <a:avLst/>
          </a:prstGeom>
          <a:noFill/>
        </p:spPr>
        <p:txBody>
          <a:bodyPr wrap="square" rtlCol="0">
            <a:spAutoFit/>
          </a:bodyPr>
          <a:lstStyle/>
          <a:p>
            <a:r>
              <a:rPr lang="en-US" sz="1600" b="1" dirty="0">
                <a:solidFill>
                  <a:schemeClr val="tx2">
                    <a:lumMod val="90000"/>
                    <a:lumOff val="10000"/>
                  </a:schemeClr>
                </a:solidFill>
              </a:rPr>
              <a:t> Opinion of Probable Construction Cost 	$6.8 million</a:t>
            </a:r>
          </a:p>
        </p:txBody>
      </p:sp>
    </p:spTree>
    <p:extLst>
      <p:ext uri="{BB962C8B-B14F-4D97-AF65-F5344CB8AC3E}">
        <p14:creationId xmlns:p14="http://schemas.microsoft.com/office/powerpoint/2010/main" val="6247980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B9455-EB34-1938-AA63-748699F3053C}"/>
            </a:ext>
          </a:extLst>
        </p:cNvPr>
        <p:cNvGrpSpPr/>
        <p:nvPr/>
      </p:nvGrpSpPr>
      <p:grpSpPr>
        <a:xfrm>
          <a:off x="0" y="0"/>
          <a:ext cx="0" cy="0"/>
          <a:chOff x="0" y="0"/>
          <a:chExt cx="0" cy="0"/>
        </a:xfrm>
      </p:grpSpPr>
      <p:pic>
        <p:nvPicPr>
          <p:cNvPr id="8" name="Picture 7" descr="A field with dirt and dirt on it&#10;&#10;AI-generated content may be incorrect.">
            <a:extLst>
              <a:ext uri="{FF2B5EF4-FFF2-40B4-BE49-F238E27FC236}">
                <a16:creationId xmlns:a16="http://schemas.microsoft.com/office/drawing/2014/main" id="{F9D18F3D-A253-821C-9D1A-D5FFBF2725EA}"/>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7395027" y="3973286"/>
            <a:ext cx="4796973" cy="2884714"/>
          </a:xfrm>
          <a:prstGeom prst="rect">
            <a:avLst/>
          </a:prstGeom>
        </p:spPr>
      </p:pic>
      <p:sp>
        <p:nvSpPr>
          <p:cNvPr id="6" name="TextBox 5">
            <a:extLst>
              <a:ext uri="{FF2B5EF4-FFF2-40B4-BE49-F238E27FC236}">
                <a16:creationId xmlns:a16="http://schemas.microsoft.com/office/drawing/2014/main" id="{D268678B-4564-18A9-0496-8D4D090D74D3}"/>
              </a:ext>
            </a:extLst>
          </p:cNvPr>
          <p:cNvSpPr txBox="1"/>
          <p:nvPr/>
        </p:nvSpPr>
        <p:spPr>
          <a:xfrm>
            <a:off x="1348693" y="1691322"/>
            <a:ext cx="7193942" cy="1477328"/>
          </a:xfrm>
          <a:prstGeom prst="rect">
            <a:avLst/>
          </a:prstGeom>
          <a:noFill/>
        </p:spPr>
        <p:txBody>
          <a:bodyPr wrap="square">
            <a:spAutoFit/>
          </a:bodyPr>
          <a:lstStyle/>
          <a:p>
            <a:pPr marR="0" lvl="0">
              <a:buSzPts val="1000"/>
              <a:tabLst>
                <a:tab pos="457200" algn="l"/>
              </a:tabLst>
            </a:pPr>
            <a:r>
              <a:rPr lang="en-US" sz="1800" b="1" dirty="0">
                <a:solidFill>
                  <a:schemeClr val="tx2">
                    <a:lumMod val="90000"/>
                    <a:lumOff val="10000"/>
                  </a:schemeClr>
                </a:solidFill>
                <a:effectLst/>
                <a:ea typeface="Times New Roman" panose="02020603050405020304" pitchFamily="18" charset="0"/>
              </a:rPr>
              <a:t>SCHEDULE</a:t>
            </a:r>
          </a:p>
          <a:p>
            <a:pPr marL="342900" marR="0" lvl="0" indent="-342900">
              <a:buFont typeface="Symbol" panose="05050102010706020507" pitchFamily="18" charset="2"/>
              <a:buChar char=""/>
            </a:pPr>
            <a:r>
              <a:rPr lang="en-US" sz="1800" dirty="0">
                <a:solidFill>
                  <a:schemeClr val="tx2">
                    <a:lumMod val="90000"/>
                    <a:lumOff val="10000"/>
                  </a:schemeClr>
                </a:solidFill>
                <a:effectLst/>
                <a:ea typeface="Times New Roman" panose="02020603050405020304" pitchFamily="18" charset="0"/>
              </a:rPr>
              <a:t>Open bids on Oct 2nd</a:t>
            </a:r>
          </a:p>
          <a:p>
            <a:pPr marL="342900" marR="0" lvl="0" indent="-342900">
              <a:buFont typeface="Symbol" panose="05050102010706020507" pitchFamily="18" charset="2"/>
              <a:buChar char=""/>
            </a:pPr>
            <a:r>
              <a:rPr lang="en-US" sz="1800" dirty="0">
                <a:solidFill>
                  <a:schemeClr val="tx2">
                    <a:lumMod val="90000"/>
                    <a:lumOff val="10000"/>
                  </a:schemeClr>
                </a:solidFill>
                <a:effectLst/>
                <a:ea typeface="Times New Roman" panose="02020603050405020304" pitchFamily="18" charset="0"/>
              </a:rPr>
              <a:t>Preconstruction November 12 and 13</a:t>
            </a:r>
            <a:r>
              <a:rPr lang="en-US" sz="1800" baseline="30000" dirty="0">
                <a:solidFill>
                  <a:schemeClr val="tx2">
                    <a:lumMod val="90000"/>
                    <a:lumOff val="10000"/>
                  </a:schemeClr>
                </a:solidFill>
                <a:effectLst/>
                <a:ea typeface="Times New Roman" panose="02020603050405020304" pitchFamily="18" charset="0"/>
              </a:rPr>
              <a:t>th</a:t>
            </a:r>
            <a:endParaRPr lang="en-US" sz="1800" dirty="0">
              <a:solidFill>
                <a:schemeClr val="tx2">
                  <a:lumMod val="90000"/>
                  <a:lumOff val="10000"/>
                </a:schemeClr>
              </a:solidFill>
              <a:effectLst/>
              <a:ea typeface="Times New Roman" panose="02020603050405020304" pitchFamily="18" charset="0"/>
            </a:endParaRPr>
          </a:p>
          <a:p>
            <a:pPr marL="342900" marR="0" lvl="0" indent="-342900">
              <a:buFont typeface="Symbol" panose="05050102010706020507" pitchFamily="18" charset="2"/>
              <a:buChar char=""/>
            </a:pPr>
            <a:r>
              <a:rPr lang="en-US" dirty="0">
                <a:solidFill>
                  <a:schemeClr val="tx2">
                    <a:lumMod val="90000"/>
                    <a:lumOff val="10000"/>
                  </a:schemeClr>
                </a:solidFill>
                <a:ea typeface="Times New Roman" panose="02020603050405020304" pitchFamily="18" charset="0"/>
              </a:rPr>
              <a:t>Construction Start December 2025</a:t>
            </a:r>
          </a:p>
          <a:p>
            <a:pPr marL="342900" marR="0" lvl="0" indent="-342900">
              <a:buFont typeface="Symbol" panose="05050102010706020507" pitchFamily="18" charset="2"/>
              <a:buChar char=""/>
            </a:pPr>
            <a:r>
              <a:rPr lang="en-US" sz="1800" dirty="0">
                <a:solidFill>
                  <a:schemeClr val="tx2">
                    <a:lumMod val="90000"/>
                    <a:lumOff val="10000"/>
                  </a:schemeClr>
                </a:solidFill>
                <a:effectLst/>
                <a:ea typeface="Times New Roman" panose="02020603050405020304" pitchFamily="18" charset="0"/>
              </a:rPr>
              <a:t>Constructio</a:t>
            </a:r>
            <a:r>
              <a:rPr lang="en-US" dirty="0">
                <a:solidFill>
                  <a:schemeClr val="tx2">
                    <a:lumMod val="90000"/>
                    <a:lumOff val="10000"/>
                  </a:schemeClr>
                </a:solidFill>
                <a:ea typeface="Times New Roman" panose="02020603050405020304" pitchFamily="18" charset="0"/>
              </a:rPr>
              <a:t>n Completion December 2027</a:t>
            </a:r>
            <a:endParaRPr lang="en-US" sz="1800" dirty="0">
              <a:solidFill>
                <a:schemeClr val="tx2">
                  <a:lumMod val="90000"/>
                  <a:lumOff val="10000"/>
                </a:schemeClr>
              </a:solidFill>
              <a:effectLst/>
              <a:ea typeface="Times New Roman" panose="02020603050405020304" pitchFamily="18" charset="0"/>
            </a:endParaRPr>
          </a:p>
        </p:txBody>
      </p:sp>
      <p:pic>
        <p:nvPicPr>
          <p:cNvPr id="3" name="Picture 2" descr="A construction site with a yellow excavator&#10;&#10;AI-generated content may be incorrect.">
            <a:extLst>
              <a:ext uri="{FF2B5EF4-FFF2-40B4-BE49-F238E27FC236}">
                <a16:creationId xmlns:a16="http://schemas.microsoft.com/office/drawing/2014/main" id="{584A72E4-B394-EED1-3510-8C28AC8C688B}"/>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0" y="3973286"/>
            <a:ext cx="3548742" cy="2884714"/>
          </a:xfrm>
          <a:prstGeom prst="rect">
            <a:avLst/>
          </a:prstGeom>
        </p:spPr>
      </p:pic>
      <p:pic>
        <p:nvPicPr>
          <p:cNvPr id="5" name="Picture 4" descr="A circular dirt area with trees in the background&#10;&#10;AI-generated content may be incorrect.">
            <a:extLst>
              <a:ext uri="{FF2B5EF4-FFF2-40B4-BE49-F238E27FC236}">
                <a16:creationId xmlns:a16="http://schemas.microsoft.com/office/drawing/2014/main" id="{1C561679-F42E-D69C-4D77-9BA65563998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548742" y="3973286"/>
            <a:ext cx="3846285" cy="288471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 name="Graphic 9" descr="Construction Barricade outline">
            <a:extLst>
              <a:ext uri="{FF2B5EF4-FFF2-40B4-BE49-F238E27FC236}">
                <a16:creationId xmlns:a16="http://schemas.microsoft.com/office/drawing/2014/main" id="{2EB42198-7000-5860-5A18-B727CE124A6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75312" y="818972"/>
            <a:ext cx="914400" cy="914400"/>
          </a:xfrm>
          <a:prstGeom prst="rect">
            <a:avLst/>
          </a:prstGeom>
        </p:spPr>
      </p:pic>
      <p:pic>
        <p:nvPicPr>
          <p:cNvPr id="12" name="Graphic 11" descr="Dump truck with solid fill">
            <a:extLst>
              <a:ext uri="{FF2B5EF4-FFF2-40B4-BE49-F238E27FC236}">
                <a16:creationId xmlns:a16="http://schemas.microsoft.com/office/drawing/2014/main" id="{1BB36D21-F109-0BC1-C1B0-EFCC8FEA37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46456" y="862515"/>
            <a:ext cx="914400" cy="914400"/>
          </a:xfrm>
          <a:prstGeom prst="rect">
            <a:avLst/>
          </a:prstGeom>
        </p:spPr>
      </p:pic>
      <p:pic>
        <p:nvPicPr>
          <p:cNvPr id="14" name="Graphic 13" descr="Bulldozer outline">
            <a:extLst>
              <a:ext uri="{FF2B5EF4-FFF2-40B4-BE49-F238E27FC236}">
                <a16:creationId xmlns:a16="http://schemas.microsoft.com/office/drawing/2014/main" id="{93A81051-2F0F-08F1-CD01-B16443D47AE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56714" y="886686"/>
            <a:ext cx="914400" cy="914400"/>
          </a:xfrm>
          <a:prstGeom prst="rect">
            <a:avLst/>
          </a:prstGeom>
        </p:spPr>
      </p:pic>
      <p:pic>
        <p:nvPicPr>
          <p:cNvPr id="16" name="Graphic 15" descr="Construction worker male outline">
            <a:extLst>
              <a:ext uri="{FF2B5EF4-FFF2-40B4-BE49-F238E27FC236}">
                <a16:creationId xmlns:a16="http://schemas.microsoft.com/office/drawing/2014/main" id="{F77A970D-B028-0B86-0E36-1ABE4DFD1EC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703200" y="676551"/>
            <a:ext cx="914400" cy="914400"/>
          </a:xfrm>
          <a:prstGeom prst="rect">
            <a:avLst/>
          </a:prstGeom>
        </p:spPr>
      </p:pic>
    </p:spTree>
    <p:extLst>
      <p:ext uri="{BB962C8B-B14F-4D97-AF65-F5344CB8AC3E}">
        <p14:creationId xmlns:p14="http://schemas.microsoft.com/office/powerpoint/2010/main" val="955884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35055-3DD6-B9DE-FA3A-BE3A8BC986E5}"/>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C1192A65-0FFD-F563-D120-2BA933B635F6}"/>
              </a:ext>
            </a:extLst>
          </p:cNvPr>
          <p:cNvSpPr txBox="1"/>
          <p:nvPr/>
        </p:nvSpPr>
        <p:spPr>
          <a:xfrm>
            <a:off x="8425543" y="176947"/>
            <a:ext cx="3156857" cy="1412585"/>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1400" b="1" u="sng" kern="1200" dirty="0">
                <a:latin typeface="Arial" panose="020B0604020202020204" pitchFamily="34" charset="0"/>
                <a:ea typeface="+mj-ea"/>
                <a:cs typeface="Arial" panose="020B0604020202020204" pitchFamily="34" charset="0"/>
              </a:rPr>
              <a:t>PROJECT GOALS</a:t>
            </a:r>
          </a:p>
          <a:p>
            <a:pPr marL="742950" lvl="1" indent="-285750" defTabSz="914400">
              <a:lnSpc>
                <a:spcPct val="90000"/>
              </a:lnSpc>
              <a:spcBef>
                <a:spcPct val="0"/>
              </a:spcBef>
              <a:spcAft>
                <a:spcPts val="600"/>
              </a:spcAft>
              <a:buFont typeface="Wingdings" panose="05000000000000000000" pitchFamily="2" charset="2"/>
              <a:buChar char="Ø"/>
            </a:pPr>
            <a:r>
              <a:rPr lang="en-US" sz="1400" b="1" kern="1200" dirty="0">
                <a:latin typeface="Arial" panose="020B0604020202020204" pitchFamily="34" charset="0"/>
                <a:ea typeface="+mj-ea"/>
                <a:cs typeface="Arial" panose="020B0604020202020204" pitchFamily="34" charset="0"/>
              </a:rPr>
              <a:t>Flood Control</a:t>
            </a:r>
          </a:p>
          <a:p>
            <a:pPr marL="742950" lvl="1" indent="-285750" defTabSz="914400">
              <a:lnSpc>
                <a:spcPct val="90000"/>
              </a:lnSpc>
              <a:spcBef>
                <a:spcPct val="0"/>
              </a:spcBef>
              <a:spcAft>
                <a:spcPts val="600"/>
              </a:spcAft>
              <a:buFont typeface="Wingdings" panose="05000000000000000000" pitchFamily="2" charset="2"/>
              <a:buChar char="Ø"/>
            </a:pPr>
            <a:r>
              <a:rPr lang="en-US" sz="1400" b="1" kern="1200" dirty="0">
                <a:latin typeface="Arial" panose="020B0604020202020204" pitchFamily="34" charset="0"/>
                <a:ea typeface="+mj-ea"/>
                <a:cs typeface="Arial" panose="020B0604020202020204" pitchFamily="34" charset="0"/>
              </a:rPr>
              <a:t>Aquatic Enhancements</a:t>
            </a:r>
          </a:p>
          <a:p>
            <a:pPr marL="742950" lvl="1" indent="-285750" defTabSz="914400">
              <a:lnSpc>
                <a:spcPct val="90000"/>
              </a:lnSpc>
              <a:spcBef>
                <a:spcPct val="0"/>
              </a:spcBef>
              <a:spcAft>
                <a:spcPts val="600"/>
              </a:spcAft>
              <a:buFont typeface="Wingdings" panose="05000000000000000000" pitchFamily="2" charset="2"/>
              <a:buChar char="Ø"/>
            </a:pPr>
            <a:r>
              <a:rPr lang="en-US" sz="1400" b="1" kern="1200" dirty="0">
                <a:latin typeface="Arial" panose="020B0604020202020204" pitchFamily="34" charset="0"/>
                <a:ea typeface="+mj-ea"/>
                <a:cs typeface="Arial" panose="020B0604020202020204" pitchFamily="34" charset="0"/>
              </a:rPr>
              <a:t>Vegetative Improvements</a:t>
            </a:r>
          </a:p>
          <a:p>
            <a:pPr marL="742950" lvl="1" indent="-285750" defTabSz="914400">
              <a:lnSpc>
                <a:spcPct val="90000"/>
              </a:lnSpc>
              <a:spcBef>
                <a:spcPct val="0"/>
              </a:spcBef>
              <a:spcAft>
                <a:spcPts val="600"/>
              </a:spcAft>
              <a:buFont typeface="Wingdings" panose="05000000000000000000" pitchFamily="2" charset="2"/>
              <a:buChar char="Ø"/>
            </a:pPr>
            <a:r>
              <a:rPr lang="en-US" sz="1400" b="1" kern="1200" dirty="0">
                <a:latin typeface="Arial" panose="020B0604020202020204" pitchFamily="34" charset="0"/>
                <a:ea typeface="+mj-ea"/>
                <a:cs typeface="Arial" panose="020B0604020202020204" pitchFamily="34" charset="0"/>
              </a:rPr>
              <a:t>Landform Amenities</a:t>
            </a:r>
          </a:p>
        </p:txBody>
      </p:sp>
      <p:pic>
        <p:nvPicPr>
          <p:cNvPr id="5" name="Picture 4">
            <a:extLst>
              <a:ext uri="{FF2B5EF4-FFF2-40B4-BE49-F238E27FC236}">
                <a16:creationId xmlns:a16="http://schemas.microsoft.com/office/drawing/2014/main" id="{1EA7F9DA-D208-FF61-2D0E-4F1994B8A0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3029" y="2518025"/>
            <a:ext cx="8839200" cy="4163028"/>
          </a:xfrm>
          <a:prstGeom prst="rect">
            <a:avLst/>
          </a:prstGeom>
          <a:ln>
            <a:noFill/>
          </a:ln>
          <a:effectLst>
            <a:softEdge rad="112500"/>
          </a:effectLst>
        </p:spPr>
      </p:pic>
    </p:spTree>
    <p:extLst>
      <p:ext uri="{BB962C8B-B14F-4D97-AF65-F5344CB8AC3E}">
        <p14:creationId xmlns:p14="http://schemas.microsoft.com/office/powerpoint/2010/main" val="2797421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655E9-4EC6-786D-400D-1BC682A03D27}"/>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2FDC485B-88D2-51B8-F7AB-A25A8EB985C6}"/>
              </a:ext>
            </a:extLst>
          </p:cNvPr>
          <p:cNvSpPr txBox="1"/>
          <p:nvPr/>
        </p:nvSpPr>
        <p:spPr>
          <a:xfrm>
            <a:off x="8425543" y="176947"/>
            <a:ext cx="3156857" cy="1412585"/>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1400" b="1" u="sng" kern="1200" dirty="0">
                <a:latin typeface="Arial" panose="020B0604020202020204" pitchFamily="34" charset="0"/>
                <a:ea typeface="+mj-ea"/>
                <a:cs typeface="Arial" panose="020B0604020202020204" pitchFamily="34" charset="0"/>
              </a:rPr>
              <a:t>PROJECT GOALS</a:t>
            </a:r>
          </a:p>
          <a:p>
            <a:pPr marL="742950" lvl="1" indent="-285750" defTabSz="914400">
              <a:lnSpc>
                <a:spcPct val="90000"/>
              </a:lnSpc>
              <a:spcBef>
                <a:spcPct val="0"/>
              </a:spcBef>
              <a:spcAft>
                <a:spcPts val="600"/>
              </a:spcAft>
              <a:buFont typeface="Wingdings" panose="05000000000000000000" pitchFamily="2" charset="2"/>
              <a:buChar char="Ø"/>
            </a:pPr>
            <a:r>
              <a:rPr lang="en-US" sz="1400" b="1" kern="1200" dirty="0">
                <a:latin typeface="Arial" panose="020B0604020202020204" pitchFamily="34" charset="0"/>
                <a:ea typeface="+mj-ea"/>
                <a:cs typeface="Arial" panose="020B0604020202020204" pitchFamily="34" charset="0"/>
              </a:rPr>
              <a:t>Flood Control</a:t>
            </a:r>
          </a:p>
          <a:p>
            <a:pPr marL="742950" lvl="1" indent="-285750" defTabSz="914400">
              <a:lnSpc>
                <a:spcPct val="90000"/>
              </a:lnSpc>
              <a:spcBef>
                <a:spcPct val="0"/>
              </a:spcBef>
              <a:spcAft>
                <a:spcPts val="600"/>
              </a:spcAft>
              <a:buFont typeface="Wingdings" panose="05000000000000000000" pitchFamily="2" charset="2"/>
              <a:buChar char="Ø"/>
            </a:pPr>
            <a:r>
              <a:rPr lang="en-US" sz="1400" b="1" kern="1200" dirty="0">
                <a:latin typeface="Arial" panose="020B0604020202020204" pitchFamily="34" charset="0"/>
                <a:ea typeface="+mj-ea"/>
                <a:cs typeface="Arial" panose="020B0604020202020204" pitchFamily="34" charset="0"/>
              </a:rPr>
              <a:t>Aquatic Enhancements</a:t>
            </a:r>
          </a:p>
          <a:p>
            <a:pPr marL="742950" lvl="1" indent="-285750" defTabSz="914400">
              <a:lnSpc>
                <a:spcPct val="90000"/>
              </a:lnSpc>
              <a:spcBef>
                <a:spcPct val="0"/>
              </a:spcBef>
              <a:spcAft>
                <a:spcPts val="600"/>
              </a:spcAft>
              <a:buFont typeface="Wingdings" panose="05000000000000000000" pitchFamily="2" charset="2"/>
              <a:buChar char="Ø"/>
            </a:pPr>
            <a:r>
              <a:rPr lang="en-US" sz="1400" b="1" kern="1200" dirty="0">
                <a:latin typeface="Arial" panose="020B0604020202020204" pitchFamily="34" charset="0"/>
                <a:ea typeface="+mj-ea"/>
                <a:cs typeface="Arial" panose="020B0604020202020204" pitchFamily="34" charset="0"/>
              </a:rPr>
              <a:t>Vegetative Improvements</a:t>
            </a:r>
          </a:p>
          <a:p>
            <a:pPr marL="742950" lvl="1" indent="-285750" defTabSz="914400">
              <a:lnSpc>
                <a:spcPct val="90000"/>
              </a:lnSpc>
              <a:spcBef>
                <a:spcPct val="0"/>
              </a:spcBef>
              <a:spcAft>
                <a:spcPts val="600"/>
              </a:spcAft>
              <a:buFont typeface="Wingdings" panose="05000000000000000000" pitchFamily="2" charset="2"/>
              <a:buChar char="Ø"/>
            </a:pPr>
            <a:r>
              <a:rPr lang="en-US" sz="1400" b="1" kern="1200" dirty="0">
                <a:latin typeface="Arial" panose="020B0604020202020204" pitchFamily="34" charset="0"/>
                <a:ea typeface="+mj-ea"/>
                <a:cs typeface="Arial" panose="020B0604020202020204" pitchFamily="34" charset="0"/>
              </a:rPr>
              <a:t>Landform Amenities</a:t>
            </a:r>
          </a:p>
        </p:txBody>
      </p:sp>
      <p:pic>
        <p:nvPicPr>
          <p:cNvPr id="3" name="Picture 2">
            <a:extLst>
              <a:ext uri="{FF2B5EF4-FFF2-40B4-BE49-F238E27FC236}">
                <a16:creationId xmlns:a16="http://schemas.microsoft.com/office/drawing/2014/main" id="{E29388E2-E8B2-EC17-6133-0C1F2BB4E0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759857"/>
            <a:ext cx="9100457" cy="5055809"/>
          </a:xfrm>
          <a:prstGeom prst="rect">
            <a:avLst/>
          </a:prstGeom>
          <a:ln>
            <a:noFill/>
          </a:ln>
          <a:effectLst>
            <a:softEdge rad="112500"/>
          </a:effectLst>
        </p:spPr>
      </p:pic>
    </p:spTree>
    <p:extLst>
      <p:ext uri="{BB962C8B-B14F-4D97-AF65-F5344CB8AC3E}">
        <p14:creationId xmlns:p14="http://schemas.microsoft.com/office/powerpoint/2010/main" val="38668946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5F70F-7379-3634-E98D-5B30EC9FB219}"/>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2C95F47A-A74D-A87A-75E9-8F0DFD769139}"/>
              </a:ext>
            </a:extLst>
          </p:cNvPr>
          <p:cNvSpPr txBox="1"/>
          <p:nvPr/>
        </p:nvSpPr>
        <p:spPr>
          <a:xfrm>
            <a:off x="8425543" y="176947"/>
            <a:ext cx="3156857" cy="1412585"/>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1400" b="1" u="sng" kern="1200" dirty="0">
                <a:latin typeface="Arial" panose="020B0604020202020204" pitchFamily="34" charset="0"/>
                <a:ea typeface="+mj-ea"/>
                <a:cs typeface="Arial" panose="020B0604020202020204" pitchFamily="34" charset="0"/>
              </a:rPr>
              <a:t>PROJECT GOALS</a:t>
            </a:r>
          </a:p>
          <a:p>
            <a:pPr marL="742950" lvl="1" indent="-285750" defTabSz="914400">
              <a:lnSpc>
                <a:spcPct val="90000"/>
              </a:lnSpc>
              <a:spcBef>
                <a:spcPct val="0"/>
              </a:spcBef>
              <a:spcAft>
                <a:spcPts val="600"/>
              </a:spcAft>
              <a:buFont typeface="Wingdings" panose="05000000000000000000" pitchFamily="2" charset="2"/>
              <a:buChar char="Ø"/>
            </a:pPr>
            <a:r>
              <a:rPr lang="en-US" sz="1400" b="1" kern="1200" dirty="0">
                <a:latin typeface="Arial" panose="020B0604020202020204" pitchFamily="34" charset="0"/>
                <a:ea typeface="+mj-ea"/>
                <a:cs typeface="Arial" panose="020B0604020202020204" pitchFamily="34" charset="0"/>
              </a:rPr>
              <a:t>Flood Control</a:t>
            </a:r>
          </a:p>
          <a:p>
            <a:pPr marL="742950" lvl="1" indent="-285750" defTabSz="914400">
              <a:lnSpc>
                <a:spcPct val="90000"/>
              </a:lnSpc>
              <a:spcBef>
                <a:spcPct val="0"/>
              </a:spcBef>
              <a:spcAft>
                <a:spcPts val="600"/>
              </a:spcAft>
              <a:buFont typeface="Wingdings" panose="05000000000000000000" pitchFamily="2" charset="2"/>
              <a:buChar char="Ø"/>
            </a:pPr>
            <a:r>
              <a:rPr lang="en-US" sz="1400" b="1" kern="1200" dirty="0">
                <a:latin typeface="Arial" panose="020B0604020202020204" pitchFamily="34" charset="0"/>
                <a:ea typeface="+mj-ea"/>
                <a:cs typeface="Arial" panose="020B0604020202020204" pitchFamily="34" charset="0"/>
              </a:rPr>
              <a:t>Aquatic Enhancements</a:t>
            </a:r>
          </a:p>
          <a:p>
            <a:pPr marL="742950" lvl="1" indent="-285750" defTabSz="914400">
              <a:lnSpc>
                <a:spcPct val="90000"/>
              </a:lnSpc>
              <a:spcBef>
                <a:spcPct val="0"/>
              </a:spcBef>
              <a:spcAft>
                <a:spcPts val="600"/>
              </a:spcAft>
              <a:buFont typeface="Wingdings" panose="05000000000000000000" pitchFamily="2" charset="2"/>
              <a:buChar char="Ø"/>
            </a:pPr>
            <a:r>
              <a:rPr lang="en-US" sz="1400" b="1" kern="1200" dirty="0">
                <a:latin typeface="Arial" panose="020B0604020202020204" pitchFamily="34" charset="0"/>
                <a:ea typeface="+mj-ea"/>
                <a:cs typeface="Arial" panose="020B0604020202020204" pitchFamily="34" charset="0"/>
              </a:rPr>
              <a:t>Vegetative Improvements</a:t>
            </a:r>
          </a:p>
          <a:p>
            <a:pPr marL="742950" lvl="1" indent="-285750" defTabSz="914400">
              <a:lnSpc>
                <a:spcPct val="90000"/>
              </a:lnSpc>
              <a:spcBef>
                <a:spcPct val="0"/>
              </a:spcBef>
              <a:spcAft>
                <a:spcPts val="600"/>
              </a:spcAft>
              <a:buFont typeface="Wingdings" panose="05000000000000000000" pitchFamily="2" charset="2"/>
              <a:buChar char="Ø"/>
            </a:pPr>
            <a:r>
              <a:rPr lang="en-US" sz="1400" b="1" kern="1200" dirty="0">
                <a:latin typeface="Arial" panose="020B0604020202020204" pitchFamily="34" charset="0"/>
                <a:ea typeface="+mj-ea"/>
                <a:cs typeface="Arial" panose="020B0604020202020204" pitchFamily="34" charset="0"/>
              </a:rPr>
              <a:t>Landform Amenities</a:t>
            </a:r>
          </a:p>
        </p:txBody>
      </p:sp>
      <p:pic>
        <p:nvPicPr>
          <p:cNvPr id="4" name="Picture 3">
            <a:extLst>
              <a:ext uri="{FF2B5EF4-FFF2-40B4-BE49-F238E27FC236}">
                <a16:creationId xmlns:a16="http://schemas.microsoft.com/office/drawing/2014/main" id="{1F4728A7-2A78-018E-DC03-D8D347C495A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2699657"/>
            <a:ext cx="9269217" cy="4158343"/>
          </a:xfrm>
          <a:prstGeom prst="rect">
            <a:avLst/>
          </a:prstGeom>
          <a:ln>
            <a:noFill/>
          </a:ln>
          <a:effectLst>
            <a:softEdge rad="112500"/>
          </a:effectLst>
        </p:spPr>
      </p:pic>
    </p:spTree>
    <p:extLst>
      <p:ext uri="{BB962C8B-B14F-4D97-AF65-F5344CB8AC3E}">
        <p14:creationId xmlns:p14="http://schemas.microsoft.com/office/powerpoint/2010/main" val="406239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5DB5B8-6C03-F266-FB81-35DD838E274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 y="1665514"/>
            <a:ext cx="12171537" cy="5192486"/>
          </a:xfrm>
          <a:prstGeom prst="rect">
            <a:avLst/>
          </a:prstGeom>
          <a:ln>
            <a:noFill/>
          </a:ln>
          <a:effectLst>
            <a:softEdge rad="112500"/>
          </a:effectLst>
        </p:spPr>
      </p:pic>
      <p:sp>
        <p:nvSpPr>
          <p:cNvPr id="6" name="Rectangle 5">
            <a:extLst>
              <a:ext uri="{FF2B5EF4-FFF2-40B4-BE49-F238E27FC236}">
                <a16:creationId xmlns:a16="http://schemas.microsoft.com/office/drawing/2014/main" id="{CD2295F3-BC67-0C32-409F-B1D8BFDFF68F}"/>
              </a:ext>
            </a:extLst>
          </p:cNvPr>
          <p:cNvSpPr/>
          <p:nvPr/>
        </p:nvSpPr>
        <p:spPr>
          <a:xfrm>
            <a:off x="315686" y="1524000"/>
            <a:ext cx="1578428" cy="1175657"/>
          </a:xfrm>
          <a:prstGeom prst="rect">
            <a:avLst/>
          </a:prstGeom>
          <a:solidFill>
            <a:schemeClr val="bg1"/>
          </a:solidFill>
          <a:ln w="6561" cap="flat">
            <a:noFill/>
            <a:prstDash val="solid"/>
            <a:miter/>
          </a:ln>
        </p:spPr>
        <p:txBody>
          <a:bodyPr rtlCol="0" anchor="ctr"/>
          <a:lstStyle/>
          <a:p>
            <a:pPr algn="l"/>
            <a:endParaRPr lang="en-US" dirty="0"/>
          </a:p>
        </p:txBody>
      </p:sp>
    </p:spTree>
    <p:extLst>
      <p:ext uri="{BB962C8B-B14F-4D97-AF65-F5344CB8AC3E}">
        <p14:creationId xmlns:p14="http://schemas.microsoft.com/office/powerpoint/2010/main" val="2493898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AA28E8-0282-775C-4D38-77AD8302398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9" name="Rectangle 18">
            <a:extLst>
              <a:ext uri="{FF2B5EF4-FFF2-40B4-BE49-F238E27FC236}">
                <a16:creationId xmlns:a16="http://schemas.microsoft.com/office/drawing/2014/main" id="{094B4201-5949-6D19-18AF-84199AC79C71}"/>
              </a:ext>
            </a:extLst>
          </p:cNvPr>
          <p:cNvSpPr/>
          <p:nvPr/>
        </p:nvSpPr>
        <p:spPr>
          <a:xfrm>
            <a:off x="-1" y="0"/>
            <a:ext cx="4844143" cy="4376057"/>
          </a:xfrm>
          <a:prstGeom prst="rect">
            <a:avLst/>
          </a:prstGeom>
          <a:solidFill>
            <a:schemeClr val="bg1"/>
          </a:solidFill>
          <a:ln w="6561" cap="flat">
            <a:noFill/>
            <a:prstDash val="solid"/>
            <a:miter/>
          </a:ln>
        </p:spPr>
        <p:txBody>
          <a:bodyPr rtlCol="0" anchor="ctr"/>
          <a:lstStyle/>
          <a:p>
            <a:pPr algn="l"/>
            <a:endParaRPr lang="en-US" dirty="0"/>
          </a:p>
        </p:txBody>
      </p:sp>
      <p:sp>
        <p:nvSpPr>
          <p:cNvPr id="6" name="Callout: Line 5">
            <a:extLst>
              <a:ext uri="{FF2B5EF4-FFF2-40B4-BE49-F238E27FC236}">
                <a16:creationId xmlns:a16="http://schemas.microsoft.com/office/drawing/2014/main" id="{71A5F5AA-C863-0120-F6D6-65D9BEB98DF6}"/>
              </a:ext>
            </a:extLst>
          </p:cNvPr>
          <p:cNvSpPr/>
          <p:nvPr/>
        </p:nvSpPr>
        <p:spPr>
          <a:xfrm>
            <a:off x="10020300" y="2500991"/>
            <a:ext cx="2013858" cy="359229"/>
          </a:xfrm>
          <a:prstGeom prst="borderCallout1">
            <a:avLst>
              <a:gd name="adj1" fmla="val 18750"/>
              <a:gd name="adj2" fmla="val -8333"/>
              <a:gd name="adj3" fmla="val 251894"/>
              <a:gd name="adj4" fmla="val -71306"/>
            </a:avLst>
          </a:prstGeom>
          <a:solidFill>
            <a:schemeClr val="bg1"/>
          </a:solidFill>
          <a:ln w="28575" cap="flat">
            <a:solidFill>
              <a:srgbClr val="002060"/>
            </a:solidFill>
            <a:prstDash val="solid"/>
            <a:miter/>
          </a:ln>
          <a:effectLst>
            <a:outerShdw blurRad="50800" dist="38100" dir="2700000" algn="tl" rotWithShape="0">
              <a:prstClr val="black">
                <a:alpha val="40000"/>
              </a:prstClr>
            </a:outerShdw>
          </a:effectLst>
        </p:spPr>
        <p:txBody>
          <a:bodyPr rtlCol="0" anchor="ctr"/>
          <a:lstStyle/>
          <a:p>
            <a:pPr algn="l"/>
            <a:r>
              <a:rPr lang="en-US" dirty="0">
                <a:solidFill>
                  <a:schemeClr val="tx2"/>
                </a:solidFill>
              </a:rPr>
              <a:t>Tiered Wetlands</a:t>
            </a:r>
          </a:p>
        </p:txBody>
      </p:sp>
      <p:sp>
        <p:nvSpPr>
          <p:cNvPr id="7" name="Callout: Line 6">
            <a:extLst>
              <a:ext uri="{FF2B5EF4-FFF2-40B4-BE49-F238E27FC236}">
                <a16:creationId xmlns:a16="http://schemas.microsoft.com/office/drawing/2014/main" id="{51880F63-FB0B-788E-A208-B1ECEAF5F7FC}"/>
              </a:ext>
            </a:extLst>
          </p:cNvPr>
          <p:cNvSpPr/>
          <p:nvPr/>
        </p:nvSpPr>
        <p:spPr>
          <a:xfrm>
            <a:off x="10020300" y="3091544"/>
            <a:ext cx="2013858" cy="579664"/>
          </a:xfrm>
          <a:prstGeom prst="borderCallout1">
            <a:avLst>
              <a:gd name="adj1" fmla="val 18750"/>
              <a:gd name="adj2" fmla="val -8333"/>
              <a:gd name="adj3" fmla="val 177669"/>
              <a:gd name="adj4" fmla="val -36711"/>
            </a:avLst>
          </a:prstGeom>
          <a:solidFill>
            <a:schemeClr val="bg1"/>
          </a:solidFill>
          <a:ln w="28575" cap="flat">
            <a:solidFill>
              <a:srgbClr val="002060"/>
            </a:solidFill>
            <a:prstDash val="solid"/>
            <a:miter/>
          </a:ln>
          <a:effectLst>
            <a:outerShdw blurRad="50800" dist="38100" dir="2700000" algn="tl" rotWithShape="0">
              <a:prstClr val="black">
                <a:alpha val="40000"/>
              </a:prstClr>
            </a:outerShdw>
          </a:effectLst>
        </p:spPr>
        <p:txBody>
          <a:bodyPr rtlCol="0" anchor="ctr"/>
          <a:lstStyle/>
          <a:p>
            <a:pPr algn="l"/>
            <a:r>
              <a:rPr lang="en-US" dirty="0">
                <a:solidFill>
                  <a:schemeClr val="tx2"/>
                </a:solidFill>
              </a:rPr>
              <a:t>Restored 2-Stage Stream Channel</a:t>
            </a:r>
          </a:p>
        </p:txBody>
      </p:sp>
      <p:sp>
        <p:nvSpPr>
          <p:cNvPr id="8" name="Callout: Line 7">
            <a:extLst>
              <a:ext uri="{FF2B5EF4-FFF2-40B4-BE49-F238E27FC236}">
                <a16:creationId xmlns:a16="http://schemas.microsoft.com/office/drawing/2014/main" id="{1BCFF35F-7DDB-A7FD-97FA-B3CF6217DDA7}"/>
              </a:ext>
            </a:extLst>
          </p:cNvPr>
          <p:cNvSpPr/>
          <p:nvPr/>
        </p:nvSpPr>
        <p:spPr>
          <a:xfrm>
            <a:off x="9056913" y="6440260"/>
            <a:ext cx="2286001" cy="359229"/>
          </a:xfrm>
          <a:prstGeom prst="borderCallout1">
            <a:avLst>
              <a:gd name="adj1" fmla="val 18750"/>
              <a:gd name="adj2" fmla="val -8333"/>
              <a:gd name="adj3" fmla="val -166288"/>
              <a:gd name="adj4" fmla="val -45000"/>
            </a:avLst>
          </a:prstGeom>
          <a:solidFill>
            <a:schemeClr val="bg1"/>
          </a:solidFill>
          <a:ln w="28575" cap="flat">
            <a:solidFill>
              <a:srgbClr val="002060"/>
            </a:solidFill>
            <a:prstDash val="solid"/>
            <a:miter/>
          </a:ln>
          <a:effectLst>
            <a:outerShdw blurRad="50800" dist="38100" dir="2700000" algn="tl" rotWithShape="0">
              <a:prstClr val="black">
                <a:alpha val="40000"/>
              </a:prstClr>
            </a:outerShdw>
          </a:effectLst>
        </p:spPr>
        <p:txBody>
          <a:bodyPr rtlCol="0" anchor="ctr"/>
          <a:lstStyle/>
          <a:p>
            <a:pPr algn="l"/>
            <a:r>
              <a:rPr lang="en-US" dirty="0">
                <a:solidFill>
                  <a:schemeClr val="tx2"/>
                </a:solidFill>
              </a:rPr>
              <a:t>Restored Floodplain</a:t>
            </a:r>
          </a:p>
        </p:txBody>
      </p:sp>
      <p:sp>
        <p:nvSpPr>
          <p:cNvPr id="9" name="Callout: Line 8">
            <a:extLst>
              <a:ext uri="{FF2B5EF4-FFF2-40B4-BE49-F238E27FC236}">
                <a16:creationId xmlns:a16="http://schemas.microsoft.com/office/drawing/2014/main" id="{3A6999D3-F1AF-8478-82FD-A5015D7B65ED}"/>
              </a:ext>
            </a:extLst>
          </p:cNvPr>
          <p:cNvSpPr/>
          <p:nvPr/>
        </p:nvSpPr>
        <p:spPr>
          <a:xfrm>
            <a:off x="10989129" y="3931100"/>
            <a:ext cx="1045029" cy="359229"/>
          </a:xfrm>
          <a:prstGeom prst="borderCallout1">
            <a:avLst>
              <a:gd name="adj1" fmla="val 18750"/>
              <a:gd name="adj2" fmla="val -8333"/>
              <a:gd name="adj3" fmla="val 291288"/>
              <a:gd name="adj4" fmla="val -5753"/>
            </a:avLst>
          </a:prstGeom>
          <a:solidFill>
            <a:schemeClr val="bg1"/>
          </a:solidFill>
          <a:ln w="28575" cap="flat">
            <a:solidFill>
              <a:srgbClr val="002060"/>
            </a:solidFill>
            <a:prstDash val="solid"/>
            <a:miter/>
          </a:ln>
          <a:effectLst>
            <a:outerShdw blurRad="50800" dist="38100" dir="2700000" algn="tl" rotWithShape="0">
              <a:prstClr val="black">
                <a:alpha val="40000"/>
              </a:prstClr>
            </a:outerShdw>
          </a:effectLst>
        </p:spPr>
        <p:txBody>
          <a:bodyPr rtlCol="0" anchor="ctr"/>
          <a:lstStyle/>
          <a:p>
            <a:pPr algn="l"/>
            <a:r>
              <a:rPr lang="en-US" dirty="0">
                <a:solidFill>
                  <a:schemeClr val="tx2"/>
                </a:solidFill>
              </a:rPr>
              <a:t>Meadow</a:t>
            </a:r>
          </a:p>
        </p:txBody>
      </p:sp>
      <p:sp>
        <p:nvSpPr>
          <p:cNvPr id="10" name="Callout: Line 9">
            <a:extLst>
              <a:ext uri="{FF2B5EF4-FFF2-40B4-BE49-F238E27FC236}">
                <a16:creationId xmlns:a16="http://schemas.microsoft.com/office/drawing/2014/main" id="{2C18D300-D597-C7B5-5A7C-49261D083157}"/>
              </a:ext>
            </a:extLst>
          </p:cNvPr>
          <p:cNvSpPr/>
          <p:nvPr/>
        </p:nvSpPr>
        <p:spPr>
          <a:xfrm flipH="1">
            <a:off x="1578815" y="1826075"/>
            <a:ext cx="1948157" cy="748394"/>
          </a:xfrm>
          <a:prstGeom prst="borderCallout1">
            <a:avLst>
              <a:gd name="adj1" fmla="val 18750"/>
              <a:gd name="adj2" fmla="val -8333"/>
              <a:gd name="adj3" fmla="val 503045"/>
              <a:gd name="adj4" fmla="val -182931"/>
            </a:avLst>
          </a:prstGeom>
          <a:solidFill>
            <a:schemeClr val="bg1"/>
          </a:solidFill>
          <a:ln w="28575" cap="flat">
            <a:solidFill>
              <a:srgbClr val="002060"/>
            </a:solidFill>
            <a:prstDash val="solid"/>
            <a:miter/>
          </a:ln>
          <a:effectLst>
            <a:outerShdw blurRad="50800" dist="38100" dir="2700000" algn="tl" rotWithShape="0">
              <a:prstClr val="black">
                <a:alpha val="40000"/>
              </a:prstClr>
            </a:outerShdw>
          </a:effectLst>
        </p:spPr>
        <p:txBody>
          <a:bodyPr rtlCol="0" anchor="ctr"/>
          <a:lstStyle/>
          <a:p>
            <a:pPr algn="l"/>
            <a:r>
              <a:rPr lang="en-US" dirty="0">
                <a:solidFill>
                  <a:schemeClr val="tx2"/>
                </a:solidFill>
              </a:rPr>
              <a:t>Restored Wetlands and Streams</a:t>
            </a:r>
          </a:p>
        </p:txBody>
      </p:sp>
      <p:sp>
        <p:nvSpPr>
          <p:cNvPr id="11" name="Callout: Line 10">
            <a:extLst>
              <a:ext uri="{FF2B5EF4-FFF2-40B4-BE49-F238E27FC236}">
                <a16:creationId xmlns:a16="http://schemas.microsoft.com/office/drawing/2014/main" id="{7522B993-0104-5246-5FF6-B186CEDAF521}"/>
              </a:ext>
            </a:extLst>
          </p:cNvPr>
          <p:cNvSpPr/>
          <p:nvPr/>
        </p:nvSpPr>
        <p:spPr>
          <a:xfrm flipH="1">
            <a:off x="142286" y="4577440"/>
            <a:ext cx="1948157" cy="391887"/>
          </a:xfrm>
          <a:prstGeom prst="borderCallout1">
            <a:avLst>
              <a:gd name="adj1" fmla="val 18750"/>
              <a:gd name="adj2" fmla="val -8333"/>
              <a:gd name="adj3" fmla="val 312500"/>
              <a:gd name="adj4" fmla="val -65031"/>
            </a:avLst>
          </a:prstGeom>
          <a:solidFill>
            <a:schemeClr val="bg1"/>
          </a:solidFill>
          <a:ln w="28575" cap="flat">
            <a:solidFill>
              <a:srgbClr val="002060"/>
            </a:solidFill>
            <a:prstDash val="solid"/>
            <a:miter/>
          </a:ln>
          <a:effectLst>
            <a:outerShdw blurRad="50800" dist="38100" dir="2700000" algn="tl" rotWithShape="0">
              <a:prstClr val="black">
                <a:alpha val="40000"/>
              </a:prstClr>
            </a:outerShdw>
          </a:effectLst>
        </p:spPr>
        <p:txBody>
          <a:bodyPr rtlCol="0" anchor="ctr"/>
          <a:lstStyle/>
          <a:p>
            <a:pPr algn="l"/>
            <a:r>
              <a:rPr lang="en-US" dirty="0">
                <a:solidFill>
                  <a:schemeClr val="tx2"/>
                </a:solidFill>
              </a:rPr>
              <a:t>Stream Daylighting</a:t>
            </a:r>
          </a:p>
        </p:txBody>
      </p:sp>
      <p:sp>
        <p:nvSpPr>
          <p:cNvPr id="12" name="Callout: Line 11">
            <a:extLst>
              <a:ext uri="{FF2B5EF4-FFF2-40B4-BE49-F238E27FC236}">
                <a16:creationId xmlns:a16="http://schemas.microsoft.com/office/drawing/2014/main" id="{3E3D4640-9E33-0112-B9D7-71A09965CD21}"/>
              </a:ext>
            </a:extLst>
          </p:cNvPr>
          <p:cNvSpPr/>
          <p:nvPr/>
        </p:nvSpPr>
        <p:spPr>
          <a:xfrm flipH="1">
            <a:off x="643028" y="2718705"/>
            <a:ext cx="2122329" cy="555172"/>
          </a:xfrm>
          <a:prstGeom prst="borderCallout1">
            <a:avLst>
              <a:gd name="adj1" fmla="val 18750"/>
              <a:gd name="adj2" fmla="val -8333"/>
              <a:gd name="adj3" fmla="val 610279"/>
              <a:gd name="adj4" fmla="val -130171"/>
            </a:avLst>
          </a:prstGeom>
          <a:solidFill>
            <a:schemeClr val="bg1"/>
          </a:solidFill>
          <a:ln w="28575" cap="flat">
            <a:solidFill>
              <a:srgbClr val="002060"/>
            </a:solidFill>
            <a:prstDash val="solid"/>
            <a:miter/>
          </a:ln>
          <a:effectLst>
            <a:outerShdw blurRad="50800" dist="38100" dir="2700000" algn="tl" rotWithShape="0">
              <a:prstClr val="black">
                <a:alpha val="40000"/>
              </a:prstClr>
            </a:outerShdw>
          </a:effectLst>
        </p:spPr>
        <p:txBody>
          <a:bodyPr rtlCol="0" anchor="ctr"/>
          <a:lstStyle/>
          <a:p>
            <a:pPr algn="l"/>
            <a:r>
              <a:rPr lang="en-US" dirty="0">
                <a:solidFill>
                  <a:schemeClr val="tx2"/>
                </a:solidFill>
              </a:rPr>
              <a:t>Regional Stormwater Wetland</a:t>
            </a:r>
          </a:p>
        </p:txBody>
      </p:sp>
      <p:sp>
        <p:nvSpPr>
          <p:cNvPr id="13" name="Callout: Line 12">
            <a:extLst>
              <a:ext uri="{FF2B5EF4-FFF2-40B4-BE49-F238E27FC236}">
                <a16:creationId xmlns:a16="http://schemas.microsoft.com/office/drawing/2014/main" id="{3FC670E1-9991-52C8-FAD8-706206CC79B0}"/>
              </a:ext>
            </a:extLst>
          </p:cNvPr>
          <p:cNvSpPr/>
          <p:nvPr/>
        </p:nvSpPr>
        <p:spPr>
          <a:xfrm flipH="1">
            <a:off x="326571" y="3701140"/>
            <a:ext cx="1948157" cy="391887"/>
          </a:xfrm>
          <a:prstGeom prst="borderCallout1">
            <a:avLst>
              <a:gd name="adj1" fmla="val 18750"/>
              <a:gd name="adj2" fmla="val -8333"/>
              <a:gd name="adj3" fmla="val 637499"/>
              <a:gd name="adj4" fmla="val -113085"/>
            </a:avLst>
          </a:prstGeom>
          <a:solidFill>
            <a:schemeClr val="bg1"/>
          </a:solidFill>
          <a:ln w="28575" cap="flat">
            <a:solidFill>
              <a:srgbClr val="002060"/>
            </a:solidFill>
            <a:prstDash val="solid"/>
            <a:miter/>
          </a:ln>
          <a:effectLst>
            <a:outerShdw blurRad="50800" dist="38100" dir="2700000" algn="tl" rotWithShape="0">
              <a:prstClr val="black">
                <a:alpha val="40000"/>
              </a:prstClr>
            </a:outerShdw>
          </a:effectLst>
        </p:spPr>
        <p:txBody>
          <a:bodyPr rtlCol="0" anchor="ctr"/>
          <a:lstStyle/>
          <a:p>
            <a:pPr algn="l"/>
            <a:r>
              <a:rPr lang="en-US" dirty="0">
                <a:solidFill>
                  <a:schemeClr val="tx2"/>
                </a:solidFill>
              </a:rPr>
              <a:t>Restored Forests</a:t>
            </a:r>
          </a:p>
        </p:txBody>
      </p:sp>
      <p:sp>
        <p:nvSpPr>
          <p:cNvPr id="14" name="TextBox 13">
            <a:extLst>
              <a:ext uri="{FF2B5EF4-FFF2-40B4-BE49-F238E27FC236}">
                <a16:creationId xmlns:a16="http://schemas.microsoft.com/office/drawing/2014/main" id="{FFAD9C93-5BF0-4A94-E26E-B0ED9F59E8DA}"/>
              </a:ext>
            </a:extLst>
          </p:cNvPr>
          <p:cNvSpPr txBox="1"/>
          <p:nvPr/>
        </p:nvSpPr>
        <p:spPr>
          <a:xfrm>
            <a:off x="5627915" y="78975"/>
            <a:ext cx="3156857" cy="1412585"/>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1400" b="1" u="sng" kern="1200" dirty="0">
                <a:latin typeface="Arial" panose="020B0604020202020204" pitchFamily="34" charset="0"/>
                <a:ea typeface="+mj-ea"/>
                <a:cs typeface="Arial" panose="020B0604020202020204" pitchFamily="34" charset="0"/>
              </a:rPr>
              <a:t>PROJECT GOALS</a:t>
            </a:r>
          </a:p>
          <a:p>
            <a:pPr marL="742950" lvl="1" indent="-285750" defTabSz="914400">
              <a:lnSpc>
                <a:spcPct val="90000"/>
              </a:lnSpc>
              <a:spcBef>
                <a:spcPct val="0"/>
              </a:spcBef>
              <a:spcAft>
                <a:spcPts val="600"/>
              </a:spcAft>
              <a:buFont typeface="Wingdings" panose="05000000000000000000" pitchFamily="2" charset="2"/>
              <a:buChar char="Ø"/>
            </a:pPr>
            <a:r>
              <a:rPr lang="en-US" sz="1400" b="1" kern="1200" dirty="0">
                <a:latin typeface="Arial" panose="020B0604020202020204" pitchFamily="34" charset="0"/>
                <a:ea typeface="+mj-ea"/>
                <a:cs typeface="Arial" panose="020B0604020202020204" pitchFamily="34" charset="0"/>
              </a:rPr>
              <a:t>Flood Control</a:t>
            </a:r>
          </a:p>
          <a:p>
            <a:pPr marL="742950" lvl="1" indent="-285750" defTabSz="914400">
              <a:lnSpc>
                <a:spcPct val="90000"/>
              </a:lnSpc>
              <a:spcBef>
                <a:spcPct val="0"/>
              </a:spcBef>
              <a:spcAft>
                <a:spcPts val="600"/>
              </a:spcAft>
              <a:buFont typeface="Wingdings" panose="05000000000000000000" pitchFamily="2" charset="2"/>
              <a:buChar char="Ø"/>
            </a:pPr>
            <a:r>
              <a:rPr lang="en-US" sz="1400" b="1" kern="1200" dirty="0">
                <a:latin typeface="Arial" panose="020B0604020202020204" pitchFamily="34" charset="0"/>
                <a:ea typeface="+mj-ea"/>
                <a:cs typeface="Arial" panose="020B0604020202020204" pitchFamily="34" charset="0"/>
              </a:rPr>
              <a:t>Aquatic Enhancements</a:t>
            </a:r>
          </a:p>
          <a:p>
            <a:pPr marL="742950" lvl="1" indent="-285750" defTabSz="914400">
              <a:lnSpc>
                <a:spcPct val="90000"/>
              </a:lnSpc>
              <a:spcBef>
                <a:spcPct val="0"/>
              </a:spcBef>
              <a:spcAft>
                <a:spcPts val="600"/>
              </a:spcAft>
              <a:buFont typeface="Wingdings" panose="05000000000000000000" pitchFamily="2" charset="2"/>
              <a:buChar char="Ø"/>
            </a:pPr>
            <a:r>
              <a:rPr lang="en-US" sz="1400" b="1" kern="1200" dirty="0">
                <a:latin typeface="Arial" panose="020B0604020202020204" pitchFamily="34" charset="0"/>
                <a:ea typeface="+mj-ea"/>
                <a:cs typeface="Arial" panose="020B0604020202020204" pitchFamily="34" charset="0"/>
              </a:rPr>
              <a:t>Vegetative Improvements</a:t>
            </a:r>
          </a:p>
          <a:p>
            <a:pPr marL="742950" lvl="1" indent="-285750" defTabSz="914400">
              <a:lnSpc>
                <a:spcPct val="90000"/>
              </a:lnSpc>
              <a:spcBef>
                <a:spcPct val="0"/>
              </a:spcBef>
              <a:spcAft>
                <a:spcPts val="600"/>
              </a:spcAft>
              <a:buFont typeface="Wingdings" panose="05000000000000000000" pitchFamily="2" charset="2"/>
              <a:buChar char="Ø"/>
            </a:pPr>
            <a:r>
              <a:rPr lang="en-US" sz="1400" b="1" kern="1200" dirty="0">
                <a:latin typeface="Arial" panose="020B0604020202020204" pitchFamily="34" charset="0"/>
                <a:ea typeface="+mj-ea"/>
                <a:cs typeface="Arial" panose="020B0604020202020204" pitchFamily="34" charset="0"/>
              </a:rPr>
              <a:t>Landform Amenities</a:t>
            </a:r>
          </a:p>
        </p:txBody>
      </p:sp>
      <p:pic>
        <p:nvPicPr>
          <p:cNvPr id="15" name="Picture 14" descr="A white background with black and white clouds&#10;&#10;AI-generated content may be incorrect.">
            <a:extLst>
              <a:ext uri="{FF2B5EF4-FFF2-40B4-BE49-F238E27FC236}">
                <a16:creationId xmlns:a16="http://schemas.microsoft.com/office/drawing/2014/main" id="{01453617-A596-4C05-8E41-6FE7D47ED06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226571" y="387626"/>
            <a:ext cx="3371310" cy="1103934"/>
          </a:xfrm>
          <a:prstGeom prst="rect">
            <a:avLst/>
          </a:prstGeom>
        </p:spPr>
      </p:pic>
      <p:pic>
        <p:nvPicPr>
          <p:cNvPr id="16" name="Picture 15">
            <a:extLst>
              <a:ext uri="{FF2B5EF4-FFF2-40B4-BE49-F238E27FC236}">
                <a16:creationId xmlns:a16="http://schemas.microsoft.com/office/drawing/2014/main" id="{CB9B03E6-207E-332B-EB14-49305CCB8A0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9804" y="387626"/>
            <a:ext cx="1085970" cy="1052702"/>
          </a:xfrm>
          <a:prstGeom prst="rect">
            <a:avLst/>
          </a:prstGeom>
        </p:spPr>
      </p:pic>
      <p:sp>
        <p:nvSpPr>
          <p:cNvPr id="20" name="Rectangle 19">
            <a:extLst>
              <a:ext uri="{FF2B5EF4-FFF2-40B4-BE49-F238E27FC236}">
                <a16:creationId xmlns:a16="http://schemas.microsoft.com/office/drawing/2014/main" id="{F85127A6-E797-2819-B4A6-DD9290440B32}"/>
              </a:ext>
            </a:extLst>
          </p:cNvPr>
          <p:cNvSpPr/>
          <p:nvPr/>
        </p:nvSpPr>
        <p:spPr>
          <a:xfrm>
            <a:off x="6183086" y="1426244"/>
            <a:ext cx="228600" cy="1292461"/>
          </a:xfrm>
          <a:prstGeom prst="rect">
            <a:avLst/>
          </a:prstGeom>
          <a:solidFill>
            <a:schemeClr val="bg1"/>
          </a:solidFill>
          <a:ln w="6561" cap="flat">
            <a:noFill/>
            <a:prstDash val="solid"/>
            <a:miter/>
          </a:ln>
        </p:spPr>
        <p:txBody>
          <a:bodyPr rtlCol="0" anchor="ctr"/>
          <a:lstStyle/>
          <a:p>
            <a:pPr algn="l"/>
            <a:endParaRPr lang="en-US" dirty="0"/>
          </a:p>
        </p:txBody>
      </p:sp>
    </p:spTree>
    <p:extLst>
      <p:ext uri="{BB962C8B-B14F-4D97-AF65-F5344CB8AC3E}">
        <p14:creationId xmlns:p14="http://schemas.microsoft.com/office/powerpoint/2010/main" val="24129241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D902B-04D5-614F-F181-4933EF899AC4}"/>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A4C91BD7-CE30-7F77-7B02-F4B5DE0EFF78}"/>
              </a:ext>
            </a:extLst>
          </p:cNvPr>
          <p:cNvSpPr txBox="1"/>
          <p:nvPr/>
        </p:nvSpPr>
        <p:spPr>
          <a:xfrm>
            <a:off x="1325774" y="1440328"/>
            <a:ext cx="3933645" cy="523220"/>
          </a:xfrm>
          <a:prstGeom prst="rect">
            <a:avLst/>
          </a:prstGeom>
          <a:noFill/>
        </p:spPr>
        <p:txBody>
          <a:bodyPr wrap="square" rtlCol="0">
            <a:spAutoFit/>
          </a:bodyPr>
          <a:lstStyle/>
          <a:p>
            <a:r>
              <a:rPr lang="en-US" sz="2800" b="1" dirty="0"/>
              <a:t>FLOOD CONTROL</a:t>
            </a:r>
          </a:p>
        </p:txBody>
      </p:sp>
      <p:sp>
        <p:nvSpPr>
          <p:cNvPr id="2" name="TextBox 1">
            <a:extLst>
              <a:ext uri="{FF2B5EF4-FFF2-40B4-BE49-F238E27FC236}">
                <a16:creationId xmlns:a16="http://schemas.microsoft.com/office/drawing/2014/main" id="{F3F102DB-6BF0-F09B-C0D1-0BE9B1D9C720}"/>
              </a:ext>
            </a:extLst>
          </p:cNvPr>
          <p:cNvSpPr txBox="1"/>
          <p:nvPr/>
        </p:nvSpPr>
        <p:spPr>
          <a:xfrm>
            <a:off x="7399527" y="-74039"/>
            <a:ext cx="3933645" cy="923330"/>
          </a:xfrm>
          <a:prstGeom prst="rect">
            <a:avLst/>
          </a:prstGeom>
          <a:noFill/>
        </p:spPr>
        <p:txBody>
          <a:bodyPr wrap="square" rtlCol="0">
            <a:spAutoFit/>
          </a:bodyPr>
          <a:lstStyle/>
          <a:p>
            <a:r>
              <a:rPr lang="en-US" sz="5400" b="1" dirty="0">
                <a:solidFill>
                  <a:schemeClr val="tx2"/>
                </a:solidFill>
              </a:rPr>
              <a:t>GOAL</a:t>
            </a:r>
          </a:p>
        </p:txBody>
      </p:sp>
      <p:sp>
        <p:nvSpPr>
          <p:cNvPr id="3" name="TextBox 2">
            <a:extLst>
              <a:ext uri="{FF2B5EF4-FFF2-40B4-BE49-F238E27FC236}">
                <a16:creationId xmlns:a16="http://schemas.microsoft.com/office/drawing/2014/main" id="{265148E0-14BB-41B3-C653-919131E3E8D5}"/>
              </a:ext>
            </a:extLst>
          </p:cNvPr>
          <p:cNvSpPr txBox="1"/>
          <p:nvPr/>
        </p:nvSpPr>
        <p:spPr>
          <a:xfrm>
            <a:off x="9366350" y="6064898"/>
            <a:ext cx="2364439" cy="923330"/>
          </a:xfrm>
          <a:prstGeom prst="rect">
            <a:avLst/>
          </a:prstGeom>
          <a:noFill/>
        </p:spPr>
        <p:txBody>
          <a:bodyPr wrap="square" rtlCol="0">
            <a:spAutoFit/>
          </a:bodyPr>
          <a:lstStyle/>
          <a:p>
            <a:r>
              <a:rPr lang="en-US" sz="5400" b="1" dirty="0">
                <a:solidFill>
                  <a:schemeClr val="tx2"/>
                </a:solidFill>
              </a:rPr>
              <a:t>DESIGN</a:t>
            </a:r>
          </a:p>
        </p:txBody>
      </p:sp>
      <p:sp>
        <p:nvSpPr>
          <p:cNvPr id="5" name="TextBox 4">
            <a:extLst>
              <a:ext uri="{FF2B5EF4-FFF2-40B4-BE49-F238E27FC236}">
                <a16:creationId xmlns:a16="http://schemas.microsoft.com/office/drawing/2014/main" id="{80235D04-EB5C-E43D-A0B9-81597278F32E}"/>
              </a:ext>
            </a:extLst>
          </p:cNvPr>
          <p:cNvSpPr txBox="1"/>
          <p:nvPr/>
        </p:nvSpPr>
        <p:spPr>
          <a:xfrm>
            <a:off x="7325980" y="763959"/>
            <a:ext cx="3088432" cy="2800767"/>
          </a:xfrm>
          <a:prstGeom prst="rect">
            <a:avLst/>
          </a:prstGeom>
          <a:noFill/>
        </p:spPr>
        <p:txBody>
          <a:bodyPr wrap="square" rtlCol="0">
            <a:spAutoFit/>
          </a:bodyPr>
          <a:lstStyle/>
          <a:p>
            <a:pPr marL="285750" indent="-285750">
              <a:buFont typeface="Arial" panose="020B0604020202020204" pitchFamily="34" charset="0"/>
              <a:buChar char="•"/>
            </a:pPr>
            <a:r>
              <a:rPr lang="en-US" sz="1600" b="1" dirty="0">
                <a:highlight>
                  <a:srgbClr val="E6E7E8"/>
                </a:highlight>
              </a:rPr>
              <a:t>Counteract</a:t>
            </a:r>
            <a:r>
              <a:rPr lang="en-US" sz="1600" dirty="0">
                <a:highlight>
                  <a:srgbClr val="E6E7E8"/>
                </a:highlight>
              </a:rPr>
              <a:t> increase flow from stopping water reuse irrigating golf course from 5 irrigation ponds/impoundments</a:t>
            </a:r>
          </a:p>
          <a:p>
            <a:pPr marL="285750" indent="-285750">
              <a:buFont typeface="Arial" panose="020B0604020202020204" pitchFamily="34" charset="0"/>
              <a:buChar char="•"/>
            </a:pPr>
            <a:r>
              <a:rPr lang="en-US" sz="1600" b="1" dirty="0"/>
              <a:t>Reduce</a:t>
            </a:r>
            <a:r>
              <a:rPr lang="en-US" sz="1600" dirty="0"/>
              <a:t> yard flooding at homes on Elgin, which occurred during 2-year storms</a:t>
            </a:r>
          </a:p>
          <a:p>
            <a:pPr marL="285750" indent="-285750">
              <a:buFont typeface="Arial" panose="020B0604020202020204" pitchFamily="34" charset="0"/>
              <a:buChar char="•"/>
            </a:pPr>
            <a:r>
              <a:rPr lang="en-US" sz="1600" b="1" dirty="0"/>
              <a:t>Reduce</a:t>
            </a:r>
            <a:r>
              <a:rPr lang="en-US" sz="1600" dirty="0"/>
              <a:t> garage flooding in Westwood</a:t>
            </a:r>
          </a:p>
          <a:p>
            <a:pPr marL="285750" indent="-285750">
              <a:buFont typeface="Arial" panose="020B0604020202020204" pitchFamily="34" charset="0"/>
              <a:buChar char="•"/>
            </a:pPr>
            <a:r>
              <a:rPr lang="en-US" sz="1600" b="1" dirty="0"/>
              <a:t>Slow</a:t>
            </a:r>
            <a:r>
              <a:rPr lang="en-US" sz="1600" dirty="0"/>
              <a:t> flow at Ft. Island/Griffith Park to reduce erosion</a:t>
            </a:r>
          </a:p>
        </p:txBody>
      </p:sp>
      <p:sp>
        <p:nvSpPr>
          <p:cNvPr id="12" name="TextBox 11">
            <a:extLst>
              <a:ext uri="{FF2B5EF4-FFF2-40B4-BE49-F238E27FC236}">
                <a16:creationId xmlns:a16="http://schemas.microsoft.com/office/drawing/2014/main" id="{332B504B-DF45-CBAE-E001-FFEDD7E9727A}"/>
              </a:ext>
            </a:extLst>
          </p:cNvPr>
          <p:cNvSpPr txBox="1"/>
          <p:nvPr/>
        </p:nvSpPr>
        <p:spPr>
          <a:xfrm>
            <a:off x="1378986" y="1963548"/>
            <a:ext cx="3218895" cy="369332"/>
          </a:xfrm>
          <a:prstGeom prst="rect">
            <a:avLst/>
          </a:prstGeom>
          <a:noFill/>
        </p:spPr>
        <p:txBody>
          <a:bodyPr wrap="none" rtlCol="0">
            <a:spAutoFit/>
          </a:bodyPr>
          <a:lstStyle/>
          <a:p>
            <a:r>
              <a:rPr lang="en-US" dirty="0"/>
              <a:t>Added </a:t>
            </a:r>
            <a:r>
              <a:rPr lang="en-US" b="1" u="sng" dirty="0"/>
              <a:t>8.6 ac-ft </a:t>
            </a:r>
            <a:r>
              <a:rPr lang="en-US" dirty="0"/>
              <a:t>of flood storage</a:t>
            </a:r>
          </a:p>
        </p:txBody>
      </p:sp>
      <p:pic>
        <p:nvPicPr>
          <p:cNvPr id="7" name="Picture 6">
            <a:extLst>
              <a:ext uri="{FF2B5EF4-FFF2-40B4-BE49-F238E27FC236}">
                <a16:creationId xmlns:a16="http://schemas.microsoft.com/office/drawing/2014/main" id="{E09D9D71-7996-12E6-6AE5-03C884BB18F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92475" y="284989"/>
            <a:ext cx="2496732" cy="3075895"/>
          </a:xfrm>
          <a:prstGeom prst="rect">
            <a:avLst/>
          </a:prstGeom>
        </p:spPr>
      </p:pic>
      <p:pic>
        <p:nvPicPr>
          <p:cNvPr id="13" name="Picture 12" descr="A map of a river&#10;&#10;AI-generated content may be incorrect.">
            <a:extLst>
              <a:ext uri="{FF2B5EF4-FFF2-40B4-BE49-F238E27FC236}">
                <a16:creationId xmlns:a16="http://schemas.microsoft.com/office/drawing/2014/main" id="{2A7D3A32-7BEE-E82F-3F72-055B35807D4D}"/>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53455" y="3682214"/>
            <a:ext cx="7491077" cy="3056892"/>
          </a:xfrm>
          <a:prstGeom prst="rect">
            <a:avLst/>
          </a:prstGeom>
        </p:spPr>
      </p:pic>
      <p:sp>
        <p:nvSpPr>
          <p:cNvPr id="15" name="Oval 14">
            <a:extLst>
              <a:ext uri="{FF2B5EF4-FFF2-40B4-BE49-F238E27FC236}">
                <a16:creationId xmlns:a16="http://schemas.microsoft.com/office/drawing/2014/main" id="{AD1DC50E-90DA-E26C-B45C-BDC443044410}"/>
              </a:ext>
            </a:extLst>
          </p:cNvPr>
          <p:cNvSpPr/>
          <p:nvPr/>
        </p:nvSpPr>
        <p:spPr>
          <a:xfrm>
            <a:off x="4597881" y="5534526"/>
            <a:ext cx="804298" cy="397042"/>
          </a:xfrm>
          <a:prstGeom prst="ellipse">
            <a:avLst/>
          </a:prstGeom>
          <a:noFill/>
          <a:ln w="57150" cap="flat">
            <a:solidFill>
              <a:srgbClr val="002060"/>
            </a:solidFill>
            <a:prstDash val="solid"/>
            <a:miter/>
          </a:ln>
        </p:spPr>
        <p:txBody>
          <a:bodyPr rtlCol="0" anchor="ctr"/>
          <a:lstStyle/>
          <a:p>
            <a:pPr algn="l"/>
            <a:endParaRPr lang="en-US" dirty="0"/>
          </a:p>
        </p:txBody>
      </p:sp>
      <p:sp>
        <p:nvSpPr>
          <p:cNvPr id="18" name="Oval 17">
            <a:extLst>
              <a:ext uri="{FF2B5EF4-FFF2-40B4-BE49-F238E27FC236}">
                <a16:creationId xmlns:a16="http://schemas.microsoft.com/office/drawing/2014/main" id="{299C7FF9-DBE2-9CE6-ED5A-5D9A05A4F2BC}"/>
              </a:ext>
            </a:extLst>
          </p:cNvPr>
          <p:cNvSpPr/>
          <p:nvPr/>
        </p:nvSpPr>
        <p:spPr>
          <a:xfrm>
            <a:off x="5174388" y="4016541"/>
            <a:ext cx="455581" cy="397042"/>
          </a:xfrm>
          <a:prstGeom prst="ellipse">
            <a:avLst/>
          </a:prstGeom>
          <a:noFill/>
          <a:ln w="57150" cap="flat">
            <a:solidFill>
              <a:srgbClr val="002060"/>
            </a:solidFill>
            <a:prstDash val="solid"/>
            <a:miter/>
          </a:ln>
        </p:spPr>
        <p:txBody>
          <a:bodyPr rtlCol="0" anchor="ctr"/>
          <a:lstStyle/>
          <a:p>
            <a:pPr algn="l"/>
            <a:endParaRPr lang="en-US" dirty="0"/>
          </a:p>
        </p:txBody>
      </p:sp>
      <p:sp>
        <p:nvSpPr>
          <p:cNvPr id="20" name="Oval 19">
            <a:extLst>
              <a:ext uri="{FF2B5EF4-FFF2-40B4-BE49-F238E27FC236}">
                <a16:creationId xmlns:a16="http://schemas.microsoft.com/office/drawing/2014/main" id="{A2143DE3-056B-C9EC-63C1-3E34B1B74E5F}"/>
              </a:ext>
            </a:extLst>
          </p:cNvPr>
          <p:cNvSpPr/>
          <p:nvPr/>
        </p:nvSpPr>
        <p:spPr>
          <a:xfrm>
            <a:off x="6325409" y="4901700"/>
            <a:ext cx="455581" cy="397042"/>
          </a:xfrm>
          <a:prstGeom prst="ellipse">
            <a:avLst/>
          </a:prstGeom>
          <a:noFill/>
          <a:ln w="57150" cap="flat">
            <a:solidFill>
              <a:srgbClr val="002060"/>
            </a:solidFill>
            <a:prstDash val="solid"/>
            <a:miter/>
          </a:ln>
        </p:spPr>
        <p:txBody>
          <a:bodyPr rtlCol="0" anchor="ctr"/>
          <a:lstStyle/>
          <a:p>
            <a:pPr algn="l"/>
            <a:endParaRPr lang="en-US" dirty="0"/>
          </a:p>
        </p:txBody>
      </p:sp>
      <p:sp>
        <p:nvSpPr>
          <p:cNvPr id="21" name="Oval 20">
            <a:extLst>
              <a:ext uri="{FF2B5EF4-FFF2-40B4-BE49-F238E27FC236}">
                <a16:creationId xmlns:a16="http://schemas.microsoft.com/office/drawing/2014/main" id="{25732B24-CDCA-2E85-B97D-FD240CFD4B81}"/>
              </a:ext>
            </a:extLst>
          </p:cNvPr>
          <p:cNvSpPr/>
          <p:nvPr/>
        </p:nvSpPr>
        <p:spPr>
          <a:xfrm>
            <a:off x="6310178" y="5261809"/>
            <a:ext cx="455581" cy="397042"/>
          </a:xfrm>
          <a:prstGeom prst="ellipse">
            <a:avLst/>
          </a:prstGeom>
          <a:noFill/>
          <a:ln w="57150" cap="flat">
            <a:solidFill>
              <a:srgbClr val="002060"/>
            </a:solidFill>
            <a:prstDash val="solid"/>
            <a:miter/>
          </a:ln>
        </p:spPr>
        <p:txBody>
          <a:bodyPr rtlCol="0" anchor="ctr"/>
          <a:lstStyle/>
          <a:p>
            <a:pPr algn="l"/>
            <a:endParaRPr lang="en-US" dirty="0"/>
          </a:p>
        </p:txBody>
      </p:sp>
      <p:sp>
        <p:nvSpPr>
          <p:cNvPr id="22" name="Oval 21">
            <a:extLst>
              <a:ext uri="{FF2B5EF4-FFF2-40B4-BE49-F238E27FC236}">
                <a16:creationId xmlns:a16="http://schemas.microsoft.com/office/drawing/2014/main" id="{D93BE3BC-E453-1B1A-4035-3D6486068DBC}"/>
              </a:ext>
            </a:extLst>
          </p:cNvPr>
          <p:cNvSpPr/>
          <p:nvPr/>
        </p:nvSpPr>
        <p:spPr>
          <a:xfrm>
            <a:off x="6294947" y="5602770"/>
            <a:ext cx="899937" cy="328798"/>
          </a:xfrm>
          <a:prstGeom prst="ellipse">
            <a:avLst/>
          </a:prstGeom>
          <a:solidFill>
            <a:srgbClr val="FFB600">
              <a:alpha val="30000"/>
            </a:srgbClr>
          </a:solidFill>
          <a:ln w="57150" cap="flat">
            <a:solidFill>
              <a:schemeClr val="tx1"/>
            </a:solidFill>
            <a:prstDash val="solid"/>
            <a:miter/>
          </a:ln>
        </p:spPr>
        <p:txBody>
          <a:bodyPr rtlCol="0" anchor="ctr"/>
          <a:lstStyle/>
          <a:p>
            <a:pPr algn="l"/>
            <a:endParaRPr lang="en-US" dirty="0"/>
          </a:p>
        </p:txBody>
      </p:sp>
      <p:sp>
        <p:nvSpPr>
          <p:cNvPr id="23" name="Oval 22">
            <a:extLst>
              <a:ext uri="{FF2B5EF4-FFF2-40B4-BE49-F238E27FC236}">
                <a16:creationId xmlns:a16="http://schemas.microsoft.com/office/drawing/2014/main" id="{C0B0C528-8D80-2FA3-3E71-7EF232CA0E5A}"/>
              </a:ext>
            </a:extLst>
          </p:cNvPr>
          <p:cNvSpPr/>
          <p:nvPr/>
        </p:nvSpPr>
        <p:spPr>
          <a:xfrm>
            <a:off x="4232779" y="5577818"/>
            <a:ext cx="455581" cy="397042"/>
          </a:xfrm>
          <a:prstGeom prst="ellipse">
            <a:avLst/>
          </a:prstGeom>
          <a:solidFill>
            <a:srgbClr val="FFB600">
              <a:alpha val="30000"/>
            </a:srgbClr>
          </a:solidFill>
          <a:ln w="57150" cap="flat">
            <a:solidFill>
              <a:schemeClr val="tx1"/>
            </a:solidFill>
            <a:prstDash val="solid"/>
            <a:miter/>
          </a:ln>
        </p:spPr>
        <p:txBody>
          <a:bodyPr rtlCol="0" anchor="ctr"/>
          <a:lstStyle/>
          <a:p>
            <a:pPr algn="l"/>
            <a:endParaRPr lang="en-US" dirty="0"/>
          </a:p>
        </p:txBody>
      </p:sp>
      <p:sp>
        <p:nvSpPr>
          <p:cNvPr id="24" name="Oval 23">
            <a:extLst>
              <a:ext uri="{FF2B5EF4-FFF2-40B4-BE49-F238E27FC236}">
                <a16:creationId xmlns:a16="http://schemas.microsoft.com/office/drawing/2014/main" id="{1F9D5CFB-FFC2-ADEA-B507-76A607D687B4}"/>
              </a:ext>
            </a:extLst>
          </p:cNvPr>
          <p:cNvSpPr/>
          <p:nvPr/>
        </p:nvSpPr>
        <p:spPr>
          <a:xfrm>
            <a:off x="2650254" y="5931568"/>
            <a:ext cx="455581" cy="397042"/>
          </a:xfrm>
          <a:prstGeom prst="ellipse">
            <a:avLst/>
          </a:prstGeom>
          <a:solidFill>
            <a:srgbClr val="FFB600">
              <a:alpha val="30000"/>
            </a:srgbClr>
          </a:solidFill>
          <a:ln w="57150" cap="flat">
            <a:solidFill>
              <a:schemeClr val="tx1"/>
            </a:solidFill>
            <a:prstDash val="solid"/>
            <a:miter/>
          </a:ln>
        </p:spPr>
        <p:txBody>
          <a:bodyPr rtlCol="0" anchor="ctr"/>
          <a:lstStyle/>
          <a:p>
            <a:pPr algn="l"/>
            <a:endParaRPr lang="en-US" dirty="0"/>
          </a:p>
        </p:txBody>
      </p:sp>
      <p:sp>
        <p:nvSpPr>
          <p:cNvPr id="25" name="Oval 24">
            <a:extLst>
              <a:ext uri="{FF2B5EF4-FFF2-40B4-BE49-F238E27FC236}">
                <a16:creationId xmlns:a16="http://schemas.microsoft.com/office/drawing/2014/main" id="{A831D304-A298-15DA-295F-A1FDB9705C79}"/>
              </a:ext>
            </a:extLst>
          </p:cNvPr>
          <p:cNvSpPr/>
          <p:nvPr/>
        </p:nvSpPr>
        <p:spPr>
          <a:xfrm>
            <a:off x="3117045" y="5839405"/>
            <a:ext cx="353892" cy="270910"/>
          </a:xfrm>
          <a:prstGeom prst="ellipse">
            <a:avLst/>
          </a:prstGeom>
          <a:solidFill>
            <a:srgbClr val="FFB600">
              <a:alpha val="30000"/>
            </a:srgbClr>
          </a:solidFill>
          <a:ln w="57150" cap="flat">
            <a:solidFill>
              <a:schemeClr val="tx1"/>
            </a:solidFill>
            <a:prstDash val="solid"/>
            <a:miter/>
          </a:ln>
        </p:spPr>
        <p:txBody>
          <a:bodyPr rtlCol="0" anchor="ctr"/>
          <a:lstStyle/>
          <a:p>
            <a:pPr algn="l"/>
            <a:endParaRPr lang="en-US" dirty="0"/>
          </a:p>
        </p:txBody>
      </p:sp>
      <p:sp>
        <p:nvSpPr>
          <p:cNvPr id="26" name="Callout: Line with Border and Accent Bar 25">
            <a:extLst>
              <a:ext uri="{FF2B5EF4-FFF2-40B4-BE49-F238E27FC236}">
                <a16:creationId xmlns:a16="http://schemas.microsoft.com/office/drawing/2014/main" id="{9BCD121D-9635-54AF-E664-32872C11F456}"/>
              </a:ext>
            </a:extLst>
          </p:cNvPr>
          <p:cNvSpPr/>
          <p:nvPr/>
        </p:nvSpPr>
        <p:spPr>
          <a:xfrm>
            <a:off x="9030254" y="5089243"/>
            <a:ext cx="1952445" cy="469359"/>
          </a:xfrm>
          <a:prstGeom prst="accentBorderCallout1">
            <a:avLst>
              <a:gd name="adj1" fmla="val 18750"/>
              <a:gd name="adj2" fmla="val -8333"/>
              <a:gd name="adj3" fmla="val 156077"/>
              <a:gd name="adj4" fmla="val -114884"/>
            </a:avLst>
          </a:prstGeom>
          <a:solidFill>
            <a:srgbClr val="C0D5DD"/>
          </a:solidFill>
          <a:ln w="57150">
            <a:solidFill>
              <a:srgbClr val="00617F"/>
            </a:solidFill>
          </a:ln>
        </p:spPr>
        <p:style>
          <a:lnRef idx="0">
            <a:scrgbClr r="0" g="0" b="0"/>
          </a:lnRef>
          <a:fillRef idx="0">
            <a:scrgbClr r="0" g="0" b="0"/>
          </a:fillRef>
          <a:effectRef idx="0">
            <a:scrgbClr r="0" g="0" b="0"/>
          </a:effectRef>
          <a:fontRef idx="minor">
            <a:schemeClr val="lt1"/>
          </a:fontRef>
        </p:style>
        <p:txBody>
          <a:bodyPr rtlCol="0" anchor="ctr"/>
          <a:lstStyle/>
          <a:p>
            <a:pPr algn="l"/>
            <a:r>
              <a:rPr lang="en-US" dirty="0">
                <a:solidFill>
                  <a:srgbClr val="00617F"/>
                </a:solidFill>
              </a:rPr>
              <a:t>Offline storage</a:t>
            </a:r>
          </a:p>
        </p:txBody>
      </p:sp>
      <p:sp>
        <p:nvSpPr>
          <p:cNvPr id="27" name="Oval 26">
            <a:extLst>
              <a:ext uri="{FF2B5EF4-FFF2-40B4-BE49-F238E27FC236}">
                <a16:creationId xmlns:a16="http://schemas.microsoft.com/office/drawing/2014/main" id="{0501B816-2C43-F483-6DAE-19C68E90E467}"/>
              </a:ext>
            </a:extLst>
          </p:cNvPr>
          <p:cNvSpPr/>
          <p:nvPr/>
        </p:nvSpPr>
        <p:spPr>
          <a:xfrm>
            <a:off x="5370933" y="5492216"/>
            <a:ext cx="804298" cy="397042"/>
          </a:xfrm>
          <a:prstGeom prst="ellipse">
            <a:avLst/>
          </a:prstGeom>
          <a:noFill/>
          <a:ln w="57150" cap="flat">
            <a:solidFill>
              <a:srgbClr val="002060"/>
            </a:solidFill>
            <a:prstDash val="solid"/>
            <a:miter/>
          </a:ln>
        </p:spPr>
        <p:txBody>
          <a:bodyPr rtlCol="0" anchor="ctr"/>
          <a:lstStyle/>
          <a:p>
            <a:pPr algn="l"/>
            <a:endParaRPr lang="en-US" dirty="0"/>
          </a:p>
        </p:txBody>
      </p:sp>
      <p:sp>
        <p:nvSpPr>
          <p:cNvPr id="28" name="Oval 27">
            <a:extLst>
              <a:ext uri="{FF2B5EF4-FFF2-40B4-BE49-F238E27FC236}">
                <a16:creationId xmlns:a16="http://schemas.microsoft.com/office/drawing/2014/main" id="{198DACB2-77DD-75C8-2FA7-E3127EE8464A}"/>
              </a:ext>
            </a:extLst>
          </p:cNvPr>
          <p:cNvSpPr/>
          <p:nvPr/>
        </p:nvSpPr>
        <p:spPr>
          <a:xfrm>
            <a:off x="3402933" y="5460744"/>
            <a:ext cx="645300" cy="514116"/>
          </a:xfrm>
          <a:prstGeom prst="ellipse">
            <a:avLst/>
          </a:prstGeom>
          <a:noFill/>
          <a:ln w="57150" cap="flat">
            <a:solidFill>
              <a:srgbClr val="002060"/>
            </a:solidFill>
            <a:prstDash val="solid"/>
            <a:miter/>
          </a:ln>
        </p:spPr>
        <p:txBody>
          <a:bodyPr rtlCol="0" anchor="ctr"/>
          <a:lstStyle/>
          <a:p>
            <a:pPr algn="l"/>
            <a:endParaRPr lang="en-US" dirty="0"/>
          </a:p>
        </p:txBody>
      </p:sp>
      <p:sp>
        <p:nvSpPr>
          <p:cNvPr id="29" name="Callout: Line with Border and Accent Bar 28">
            <a:extLst>
              <a:ext uri="{FF2B5EF4-FFF2-40B4-BE49-F238E27FC236}">
                <a16:creationId xmlns:a16="http://schemas.microsoft.com/office/drawing/2014/main" id="{B074B593-E650-7EA4-D189-2081DC9B2820}"/>
              </a:ext>
            </a:extLst>
          </p:cNvPr>
          <p:cNvSpPr/>
          <p:nvPr/>
        </p:nvSpPr>
        <p:spPr>
          <a:xfrm>
            <a:off x="9030254" y="4133043"/>
            <a:ext cx="1952445" cy="469359"/>
          </a:xfrm>
          <a:prstGeom prst="accentBorderCallout1">
            <a:avLst>
              <a:gd name="adj1" fmla="val 18750"/>
              <a:gd name="adj2" fmla="val -8333"/>
              <a:gd name="adj3" fmla="val 215035"/>
              <a:gd name="adj4" fmla="val -126592"/>
            </a:avLst>
          </a:prstGeom>
          <a:solidFill>
            <a:srgbClr val="C0D5DD"/>
          </a:solidFill>
          <a:ln w="57150">
            <a:solidFill>
              <a:srgbClr val="00617F"/>
            </a:solidFill>
          </a:ln>
        </p:spPr>
        <p:style>
          <a:lnRef idx="0">
            <a:scrgbClr r="0" g="0" b="0"/>
          </a:lnRef>
          <a:fillRef idx="0">
            <a:scrgbClr r="0" g="0" b="0"/>
          </a:fillRef>
          <a:effectRef idx="0">
            <a:scrgbClr r="0" g="0" b="0"/>
          </a:effectRef>
          <a:fontRef idx="minor">
            <a:schemeClr val="lt1"/>
          </a:fontRef>
        </p:style>
        <p:txBody>
          <a:bodyPr rtlCol="0" anchor="ctr"/>
          <a:lstStyle/>
          <a:p>
            <a:pPr algn="l"/>
            <a:r>
              <a:rPr lang="en-US" dirty="0">
                <a:solidFill>
                  <a:srgbClr val="00617F"/>
                </a:solidFill>
              </a:rPr>
              <a:t>Inline storage</a:t>
            </a:r>
          </a:p>
        </p:txBody>
      </p:sp>
      <p:sp>
        <p:nvSpPr>
          <p:cNvPr id="30" name="Oval 29">
            <a:extLst>
              <a:ext uri="{FF2B5EF4-FFF2-40B4-BE49-F238E27FC236}">
                <a16:creationId xmlns:a16="http://schemas.microsoft.com/office/drawing/2014/main" id="{5BDCBE82-149E-4A47-BAF7-A21A5C8E5E27}"/>
              </a:ext>
            </a:extLst>
          </p:cNvPr>
          <p:cNvSpPr/>
          <p:nvPr/>
        </p:nvSpPr>
        <p:spPr>
          <a:xfrm rot="1084353">
            <a:off x="6010021" y="4628626"/>
            <a:ext cx="479221" cy="261267"/>
          </a:xfrm>
          <a:prstGeom prst="ellipse">
            <a:avLst/>
          </a:prstGeom>
          <a:solidFill>
            <a:srgbClr val="FFB600">
              <a:alpha val="30000"/>
            </a:srgbClr>
          </a:solidFill>
          <a:ln w="57150" cap="flat">
            <a:solidFill>
              <a:schemeClr val="tx1"/>
            </a:solidFill>
            <a:prstDash val="solid"/>
            <a:miter/>
          </a:ln>
        </p:spPr>
        <p:txBody>
          <a:bodyPr rtlCol="0" anchor="ctr"/>
          <a:lstStyle/>
          <a:p>
            <a:pPr algn="l"/>
            <a:endParaRPr lang="en-US" dirty="0"/>
          </a:p>
        </p:txBody>
      </p:sp>
      <p:sp>
        <p:nvSpPr>
          <p:cNvPr id="4" name="TextBox 3">
            <a:extLst>
              <a:ext uri="{FF2B5EF4-FFF2-40B4-BE49-F238E27FC236}">
                <a16:creationId xmlns:a16="http://schemas.microsoft.com/office/drawing/2014/main" id="{19A1D58C-EFFF-2C9D-F0DF-6B74B4967571}"/>
              </a:ext>
            </a:extLst>
          </p:cNvPr>
          <p:cNvSpPr txBox="1"/>
          <p:nvPr/>
        </p:nvSpPr>
        <p:spPr>
          <a:xfrm>
            <a:off x="1374514" y="2282461"/>
            <a:ext cx="3307641" cy="2031325"/>
          </a:xfrm>
          <a:prstGeom prst="rect">
            <a:avLst/>
          </a:prstGeom>
          <a:noFill/>
        </p:spPr>
        <p:txBody>
          <a:bodyPr wrap="square" rtlCol="0">
            <a:spAutoFit/>
          </a:bodyPr>
          <a:lstStyle/>
          <a:p>
            <a:r>
              <a:rPr lang="en-US" dirty="0"/>
              <a:t>Creation of multiple oxbow wetlands</a:t>
            </a:r>
          </a:p>
          <a:p>
            <a:endParaRPr lang="en-US" dirty="0"/>
          </a:p>
          <a:p>
            <a:r>
              <a:rPr lang="en-US" dirty="0"/>
              <a:t>These activate at the 2-year storm event and above storms</a:t>
            </a:r>
          </a:p>
          <a:p>
            <a:endParaRPr lang="en-US" dirty="0"/>
          </a:p>
          <a:p>
            <a:endParaRPr lang="en-US" dirty="0"/>
          </a:p>
        </p:txBody>
      </p:sp>
    </p:spTree>
    <p:extLst>
      <p:ext uri="{BB962C8B-B14F-4D97-AF65-F5344CB8AC3E}">
        <p14:creationId xmlns:p14="http://schemas.microsoft.com/office/powerpoint/2010/main" val="379707654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Custom 1">
      <a:dk1>
        <a:srgbClr val="8D5824"/>
      </a:dk1>
      <a:lt1>
        <a:srgbClr val="FFFFFF"/>
      </a:lt1>
      <a:dk2>
        <a:srgbClr val="202841"/>
      </a:dk2>
      <a:lt2>
        <a:srgbClr val="F1B135"/>
      </a:lt2>
      <a:accent1>
        <a:srgbClr val="C1D833"/>
      </a:accent1>
      <a:accent2>
        <a:srgbClr val="C1D7EF"/>
      </a:accent2>
      <a:accent3>
        <a:srgbClr val="EA7600"/>
      </a:accent3>
      <a:accent4>
        <a:srgbClr val="FFC000"/>
      </a:accent4>
      <a:accent5>
        <a:srgbClr val="B7BF10"/>
      </a:accent5>
      <a:accent6>
        <a:srgbClr val="582C83"/>
      </a:accent6>
      <a:hlink>
        <a:srgbClr val="E6E7E8"/>
      </a:hlink>
      <a:folHlink>
        <a:srgbClr val="40404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t="1760"/>
          </a:stretch>
        </a:blipFill>
        <a:ln w="6561" cap="flat">
          <a:noFill/>
          <a:prstDash val="solid"/>
          <a:miter/>
        </a:ln>
      </a:spPr>
      <a:bodyPr rtlCol="0" anchor="ctr"/>
      <a:lstStyle>
        <a:defPPr algn="l">
          <a:defRPr dirty="0"/>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1962</Words>
  <Application>Microsoft Office PowerPoint</Application>
  <PresentationFormat>Widescreen</PresentationFormat>
  <Paragraphs>380</Paragraphs>
  <Slides>36</Slides>
  <Notes>31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Aptos</vt:lpstr>
      <vt:lpstr>Arial</vt:lpstr>
      <vt:lpstr>Calibri</vt:lpstr>
      <vt:lpstr>Courier New</vt:lpstr>
      <vt:lpstr>Perpetua</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Callister, Lisa</dc:creator>
  <cp:lastModifiedBy>Holmok, Katherine</cp:lastModifiedBy>
  <cp:revision>125</cp:revision>
  <dcterms:created xsi:type="dcterms:W3CDTF">2020-08-19T18:25:17Z</dcterms:created>
  <dcterms:modified xsi:type="dcterms:W3CDTF">2025-09-26T15:56:20Z</dcterms:modified>
</cp:coreProperties>
</file>